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147469540" r:id="rId2"/>
    <p:sldId id="575" r:id="rId3"/>
    <p:sldId id="2147469583" r:id="rId4"/>
    <p:sldId id="490" r:id="rId5"/>
    <p:sldId id="2147469584" r:id="rId6"/>
    <p:sldId id="2147469557" r:id="rId7"/>
    <p:sldId id="2147469590" r:id="rId8"/>
    <p:sldId id="2147469591" r:id="rId9"/>
    <p:sldId id="2147469586" r:id="rId10"/>
    <p:sldId id="280" r:id="rId11"/>
    <p:sldId id="264" r:id="rId12"/>
    <p:sldId id="409" r:id="rId13"/>
    <p:sldId id="410" r:id="rId14"/>
    <p:sldId id="411" r:id="rId15"/>
    <p:sldId id="417" r:id="rId16"/>
    <p:sldId id="414" r:id="rId17"/>
    <p:sldId id="415" r:id="rId18"/>
    <p:sldId id="416" r:id="rId19"/>
    <p:sldId id="427" r:id="rId20"/>
    <p:sldId id="428" r:id="rId21"/>
    <p:sldId id="407" r:id="rId22"/>
    <p:sldId id="430" r:id="rId23"/>
    <p:sldId id="425" r:id="rId24"/>
    <p:sldId id="412" r:id="rId25"/>
    <p:sldId id="2147469541" r:id="rId26"/>
    <p:sldId id="418" r:id="rId27"/>
    <p:sldId id="426" r:id="rId28"/>
    <p:sldId id="419" r:id="rId29"/>
    <p:sldId id="422" r:id="rId30"/>
    <p:sldId id="421" r:id="rId31"/>
    <p:sldId id="420" r:id="rId32"/>
    <p:sldId id="402" r:id="rId33"/>
    <p:sldId id="413" r:id="rId34"/>
    <p:sldId id="429" r:id="rId35"/>
    <p:sldId id="278" r:id="rId36"/>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F4"/>
    <a:srgbClr val="FFC7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448" autoAdjust="0"/>
  </p:normalViewPr>
  <p:slideViewPr>
    <p:cSldViewPr snapToGrid="0">
      <p:cViewPr varScale="1">
        <p:scale>
          <a:sx n="106" d="100"/>
          <a:sy n="106" d="100"/>
        </p:scale>
        <p:origin x="126" y="22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6077-418D-447A-A7D3-6F17D6136A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DO"/>
          </a:p>
        </p:txBody>
      </p:sp>
      <p:sp>
        <p:nvSpPr>
          <p:cNvPr id="3" name="Subtitle 2">
            <a:extLst>
              <a:ext uri="{FF2B5EF4-FFF2-40B4-BE49-F238E27FC236}">
                <a16:creationId xmlns:a16="http://schemas.microsoft.com/office/drawing/2014/main" id="{77EA644C-9EB2-4120-9C12-C39C4E4427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DO"/>
          </a:p>
        </p:txBody>
      </p:sp>
      <p:sp>
        <p:nvSpPr>
          <p:cNvPr id="4" name="Date Placeholder 3">
            <a:extLst>
              <a:ext uri="{FF2B5EF4-FFF2-40B4-BE49-F238E27FC236}">
                <a16:creationId xmlns:a16="http://schemas.microsoft.com/office/drawing/2014/main" id="{9B9A39EE-6F59-4B63-9C99-6D889CEB7F76}"/>
              </a:ext>
            </a:extLst>
          </p:cNvPr>
          <p:cNvSpPr>
            <a:spLocks noGrp="1"/>
          </p:cNvSpPr>
          <p:nvPr>
            <p:ph type="dt" sz="half" idx="10"/>
          </p:nvPr>
        </p:nvSpPr>
        <p:spPr/>
        <p:txBody>
          <a:bodyPr/>
          <a:lstStyle/>
          <a:p>
            <a:fld id="{A7E1134E-83DC-41AB-8DBA-BCBA3B2EF5D2}" type="datetimeFigureOut">
              <a:rPr lang="es-DO" smtClean="0"/>
              <a:t>4/4/2025</a:t>
            </a:fld>
            <a:endParaRPr lang="es-DO"/>
          </a:p>
        </p:txBody>
      </p:sp>
      <p:sp>
        <p:nvSpPr>
          <p:cNvPr id="5" name="Footer Placeholder 4">
            <a:extLst>
              <a:ext uri="{FF2B5EF4-FFF2-40B4-BE49-F238E27FC236}">
                <a16:creationId xmlns:a16="http://schemas.microsoft.com/office/drawing/2014/main" id="{1F974697-7521-4AF2-B230-38EB66E972ED}"/>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670A4A24-B20F-4F98-971E-E1993586FB1D}"/>
              </a:ext>
            </a:extLst>
          </p:cNvPr>
          <p:cNvSpPr>
            <a:spLocks noGrp="1"/>
          </p:cNvSpPr>
          <p:nvPr>
            <p:ph type="sldNum" sz="quarter" idx="12"/>
          </p:nvPr>
        </p:nvSpPr>
        <p:spPr/>
        <p:txBody>
          <a:bodyPr/>
          <a:lstStyle/>
          <a:p>
            <a:fld id="{15A52888-10AE-49F1-8E50-C3C86BD00B20}" type="slidenum">
              <a:rPr lang="es-DO" smtClean="0"/>
              <a:t>‹Nº›</a:t>
            </a:fld>
            <a:endParaRPr lang="es-DO"/>
          </a:p>
        </p:txBody>
      </p:sp>
    </p:spTree>
    <p:extLst>
      <p:ext uri="{BB962C8B-B14F-4D97-AF65-F5344CB8AC3E}">
        <p14:creationId xmlns:p14="http://schemas.microsoft.com/office/powerpoint/2010/main" val="15717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762D-A833-4EC2-BBE9-26D34DAF47F2}"/>
              </a:ext>
            </a:extLst>
          </p:cNvPr>
          <p:cNvSpPr>
            <a:spLocks noGrp="1"/>
          </p:cNvSpPr>
          <p:nvPr>
            <p:ph type="title"/>
          </p:nvPr>
        </p:nvSpPr>
        <p:spPr/>
        <p:txBody>
          <a:bodyPr/>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EBF8339B-29B3-434D-84D2-C4F2706A0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35F30328-ADD5-4194-B44F-958C93D510EF}"/>
              </a:ext>
            </a:extLst>
          </p:cNvPr>
          <p:cNvSpPr>
            <a:spLocks noGrp="1"/>
          </p:cNvSpPr>
          <p:nvPr>
            <p:ph type="dt" sz="half" idx="10"/>
          </p:nvPr>
        </p:nvSpPr>
        <p:spPr/>
        <p:txBody>
          <a:bodyPr/>
          <a:lstStyle/>
          <a:p>
            <a:fld id="{A7E1134E-83DC-41AB-8DBA-BCBA3B2EF5D2}" type="datetimeFigureOut">
              <a:rPr lang="es-DO" smtClean="0"/>
              <a:t>4/4/2025</a:t>
            </a:fld>
            <a:endParaRPr lang="es-DO"/>
          </a:p>
        </p:txBody>
      </p:sp>
      <p:sp>
        <p:nvSpPr>
          <p:cNvPr id="5" name="Footer Placeholder 4">
            <a:extLst>
              <a:ext uri="{FF2B5EF4-FFF2-40B4-BE49-F238E27FC236}">
                <a16:creationId xmlns:a16="http://schemas.microsoft.com/office/drawing/2014/main" id="{A6FAA75C-3DA9-4CE6-BACC-26B1E1E409F9}"/>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B9C4147A-E2BB-4FE7-BFE7-D964A7B81FE4}"/>
              </a:ext>
            </a:extLst>
          </p:cNvPr>
          <p:cNvSpPr>
            <a:spLocks noGrp="1"/>
          </p:cNvSpPr>
          <p:nvPr>
            <p:ph type="sldNum" sz="quarter" idx="12"/>
          </p:nvPr>
        </p:nvSpPr>
        <p:spPr/>
        <p:txBody>
          <a:bodyPr/>
          <a:lstStyle/>
          <a:p>
            <a:fld id="{15A52888-10AE-49F1-8E50-C3C86BD00B20}" type="slidenum">
              <a:rPr lang="es-DO" smtClean="0"/>
              <a:t>‹Nº›</a:t>
            </a:fld>
            <a:endParaRPr lang="es-DO"/>
          </a:p>
        </p:txBody>
      </p:sp>
    </p:spTree>
    <p:extLst>
      <p:ext uri="{BB962C8B-B14F-4D97-AF65-F5344CB8AC3E}">
        <p14:creationId xmlns:p14="http://schemas.microsoft.com/office/powerpoint/2010/main" val="186807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B6D729-771C-4412-A90D-ED95D2B4AC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0CE28AED-B4AA-4863-94FB-D947DBD332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0F4E219A-B562-469E-8B66-0D8F7D88808C}"/>
              </a:ext>
            </a:extLst>
          </p:cNvPr>
          <p:cNvSpPr>
            <a:spLocks noGrp="1"/>
          </p:cNvSpPr>
          <p:nvPr>
            <p:ph type="dt" sz="half" idx="10"/>
          </p:nvPr>
        </p:nvSpPr>
        <p:spPr/>
        <p:txBody>
          <a:bodyPr/>
          <a:lstStyle/>
          <a:p>
            <a:fld id="{A7E1134E-83DC-41AB-8DBA-BCBA3B2EF5D2}" type="datetimeFigureOut">
              <a:rPr lang="es-DO" smtClean="0"/>
              <a:t>4/4/2025</a:t>
            </a:fld>
            <a:endParaRPr lang="es-DO"/>
          </a:p>
        </p:txBody>
      </p:sp>
      <p:sp>
        <p:nvSpPr>
          <p:cNvPr id="5" name="Footer Placeholder 4">
            <a:extLst>
              <a:ext uri="{FF2B5EF4-FFF2-40B4-BE49-F238E27FC236}">
                <a16:creationId xmlns:a16="http://schemas.microsoft.com/office/drawing/2014/main" id="{7E9B3A76-8026-4E4B-9CEC-C78AA60E8431}"/>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FE4CA6C8-C81D-439C-83E0-D0C229ABB2C5}"/>
              </a:ext>
            </a:extLst>
          </p:cNvPr>
          <p:cNvSpPr>
            <a:spLocks noGrp="1"/>
          </p:cNvSpPr>
          <p:nvPr>
            <p:ph type="sldNum" sz="quarter" idx="12"/>
          </p:nvPr>
        </p:nvSpPr>
        <p:spPr/>
        <p:txBody>
          <a:bodyPr/>
          <a:lstStyle/>
          <a:p>
            <a:fld id="{15A52888-10AE-49F1-8E50-C3C86BD00B20}" type="slidenum">
              <a:rPr lang="es-DO" smtClean="0"/>
              <a:t>‹Nº›</a:t>
            </a:fld>
            <a:endParaRPr lang="es-DO"/>
          </a:p>
        </p:txBody>
      </p:sp>
    </p:spTree>
    <p:extLst>
      <p:ext uri="{BB962C8B-B14F-4D97-AF65-F5344CB8AC3E}">
        <p14:creationId xmlns:p14="http://schemas.microsoft.com/office/powerpoint/2010/main" val="959214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BF18-5EAE-4818-B463-61FDB80BAB9E}"/>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B0C97AB0-1A85-47F9-A21E-E2BF295AF9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B71BBB03-C484-4499-B960-0B3F00F10AEC}"/>
              </a:ext>
            </a:extLst>
          </p:cNvPr>
          <p:cNvSpPr>
            <a:spLocks noGrp="1"/>
          </p:cNvSpPr>
          <p:nvPr>
            <p:ph type="dt" sz="half" idx="10"/>
          </p:nvPr>
        </p:nvSpPr>
        <p:spPr/>
        <p:txBody>
          <a:bodyPr/>
          <a:lstStyle/>
          <a:p>
            <a:fld id="{A7E1134E-83DC-41AB-8DBA-BCBA3B2EF5D2}" type="datetimeFigureOut">
              <a:rPr lang="es-DO" smtClean="0"/>
              <a:t>4/4/2025</a:t>
            </a:fld>
            <a:endParaRPr lang="es-DO"/>
          </a:p>
        </p:txBody>
      </p:sp>
      <p:sp>
        <p:nvSpPr>
          <p:cNvPr id="5" name="Footer Placeholder 4">
            <a:extLst>
              <a:ext uri="{FF2B5EF4-FFF2-40B4-BE49-F238E27FC236}">
                <a16:creationId xmlns:a16="http://schemas.microsoft.com/office/drawing/2014/main" id="{4F61A275-3334-421F-A420-9A2F15B89522}"/>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A33F8FD7-B6CA-43BC-BED7-7DF83AD097B9}"/>
              </a:ext>
            </a:extLst>
          </p:cNvPr>
          <p:cNvSpPr>
            <a:spLocks noGrp="1"/>
          </p:cNvSpPr>
          <p:nvPr>
            <p:ph type="sldNum" sz="quarter" idx="12"/>
          </p:nvPr>
        </p:nvSpPr>
        <p:spPr/>
        <p:txBody>
          <a:bodyPr/>
          <a:lstStyle/>
          <a:p>
            <a:fld id="{15A52888-10AE-49F1-8E50-C3C86BD00B20}" type="slidenum">
              <a:rPr lang="es-DO" smtClean="0"/>
              <a:t>‹Nº›</a:t>
            </a:fld>
            <a:endParaRPr lang="es-DO"/>
          </a:p>
        </p:txBody>
      </p:sp>
    </p:spTree>
    <p:extLst>
      <p:ext uri="{BB962C8B-B14F-4D97-AF65-F5344CB8AC3E}">
        <p14:creationId xmlns:p14="http://schemas.microsoft.com/office/powerpoint/2010/main" val="72868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0249-6D75-4C9D-AEBC-33299A13BB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DO"/>
          </a:p>
        </p:txBody>
      </p:sp>
      <p:sp>
        <p:nvSpPr>
          <p:cNvPr id="3" name="Text Placeholder 2">
            <a:extLst>
              <a:ext uri="{FF2B5EF4-FFF2-40B4-BE49-F238E27FC236}">
                <a16:creationId xmlns:a16="http://schemas.microsoft.com/office/drawing/2014/main" id="{5AD53429-7825-40D8-BDA2-E852F51DC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54E62D-10E3-4F1A-B531-296A9BBE28F7}"/>
              </a:ext>
            </a:extLst>
          </p:cNvPr>
          <p:cNvSpPr>
            <a:spLocks noGrp="1"/>
          </p:cNvSpPr>
          <p:nvPr>
            <p:ph type="dt" sz="half" idx="10"/>
          </p:nvPr>
        </p:nvSpPr>
        <p:spPr/>
        <p:txBody>
          <a:bodyPr/>
          <a:lstStyle/>
          <a:p>
            <a:fld id="{A7E1134E-83DC-41AB-8DBA-BCBA3B2EF5D2}" type="datetimeFigureOut">
              <a:rPr lang="es-DO" smtClean="0"/>
              <a:t>4/4/2025</a:t>
            </a:fld>
            <a:endParaRPr lang="es-DO"/>
          </a:p>
        </p:txBody>
      </p:sp>
      <p:sp>
        <p:nvSpPr>
          <p:cNvPr id="5" name="Footer Placeholder 4">
            <a:extLst>
              <a:ext uri="{FF2B5EF4-FFF2-40B4-BE49-F238E27FC236}">
                <a16:creationId xmlns:a16="http://schemas.microsoft.com/office/drawing/2014/main" id="{01F8213A-9E1A-47C4-B490-23EE11016EA2}"/>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2D9F5C30-DE28-4191-A34C-AE90EA37825E}"/>
              </a:ext>
            </a:extLst>
          </p:cNvPr>
          <p:cNvSpPr>
            <a:spLocks noGrp="1"/>
          </p:cNvSpPr>
          <p:nvPr>
            <p:ph type="sldNum" sz="quarter" idx="12"/>
          </p:nvPr>
        </p:nvSpPr>
        <p:spPr/>
        <p:txBody>
          <a:bodyPr/>
          <a:lstStyle/>
          <a:p>
            <a:fld id="{15A52888-10AE-49F1-8E50-C3C86BD00B20}" type="slidenum">
              <a:rPr lang="es-DO" smtClean="0"/>
              <a:t>‹Nº›</a:t>
            </a:fld>
            <a:endParaRPr lang="es-DO"/>
          </a:p>
        </p:txBody>
      </p:sp>
    </p:spTree>
    <p:extLst>
      <p:ext uri="{BB962C8B-B14F-4D97-AF65-F5344CB8AC3E}">
        <p14:creationId xmlns:p14="http://schemas.microsoft.com/office/powerpoint/2010/main" val="3515380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1A6F5-5115-47E7-BFC9-A0F59D599C88}"/>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83A3972A-F9E7-417C-9F74-5D162E2707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Content Placeholder 3">
            <a:extLst>
              <a:ext uri="{FF2B5EF4-FFF2-40B4-BE49-F238E27FC236}">
                <a16:creationId xmlns:a16="http://schemas.microsoft.com/office/drawing/2014/main" id="{320FE9CC-9EB1-4C4B-87A4-A6CCED4F10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Date Placeholder 4">
            <a:extLst>
              <a:ext uri="{FF2B5EF4-FFF2-40B4-BE49-F238E27FC236}">
                <a16:creationId xmlns:a16="http://schemas.microsoft.com/office/drawing/2014/main" id="{77A324D5-4FFB-4AFA-8FB4-7EF0DBFDFE7C}"/>
              </a:ext>
            </a:extLst>
          </p:cNvPr>
          <p:cNvSpPr>
            <a:spLocks noGrp="1"/>
          </p:cNvSpPr>
          <p:nvPr>
            <p:ph type="dt" sz="half" idx="10"/>
          </p:nvPr>
        </p:nvSpPr>
        <p:spPr/>
        <p:txBody>
          <a:bodyPr/>
          <a:lstStyle/>
          <a:p>
            <a:fld id="{A7E1134E-83DC-41AB-8DBA-BCBA3B2EF5D2}" type="datetimeFigureOut">
              <a:rPr lang="es-DO" smtClean="0"/>
              <a:t>4/4/2025</a:t>
            </a:fld>
            <a:endParaRPr lang="es-DO"/>
          </a:p>
        </p:txBody>
      </p:sp>
      <p:sp>
        <p:nvSpPr>
          <p:cNvPr id="6" name="Footer Placeholder 5">
            <a:extLst>
              <a:ext uri="{FF2B5EF4-FFF2-40B4-BE49-F238E27FC236}">
                <a16:creationId xmlns:a16="http://schemas.microsoft.com/office/drawing/2014/main" id="{72153ECA-CBBC-4211-9E51-2C93309A1E8D}"/>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F8DB8A98-6B3A-4BD3-A123-D225D6D33E9D}"/>
              </a:ext>
            </a:extLst>
          </p:cNvPr>
          <p:cNvSpPr>
            <a:spLocks noGrp="1"/>
          </p:cNvSpPr>
          <p:nvPr>
            <p:ph type="sldNum" sz="quarter" idx="12"/>
          </p:nvPr>
        </p:nvSpPr>
        <p:spPr/>
        <p:txBody>
          <a:bodyPr/>
          <a:lstStyle/>
          <a:p>
            <a:fld id="{15A52888-10AE-49F1-8E50-C3C86BD00B20}" type="slidenum">
              <a:rPr lang="es-DO" smtClean="0"/>
              <a:t>‹Nº›</a:t>
            </a:fld>
            <a:endParaRPr lang="es-DO"/>
          </a:p>
        </p:txBody>
      </p:sp>
    </p:spTree>
    <p:extLst>
      <p:ext uri="{BB962C8B-B14F-4D97-AF65-F5344CB8AC3E}">
        <p14:creationId xmlns:p14="http://schemas.microsoft.com/office/powerpoint/2010/main" val="2472222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3DC2-24E6-432B-89DD-6F7DD424B4D9}"/>
              </a:ext>
            </a:extLst>
          </p:cNvPr>
          <p:cNvSpPr>
            <a:spLocks noGrp="1"/>
          </p:cNvSpPr>
          <p:nvPr>
            <p:ph type="title"/>
          </p:nvPr>
        </p:nvSpPr>
        <p:spPr>
          <a:xfrm>
            <a:off x="839788" y="365125"/>
            <a:ext cx="10515600" cy="1325563"/>
          </a:xfrm>
        </p:spPr>
        <p:txBody>
          <a:bodyPr/>
          <a:lstStyle/>
          <a:p>
            <a:r>
              <a:rPr lang="en-US"/>
              <a:t>Click to edit Master title style</a:t>
            </a:r>
            <a:endParaRPr lang="es-DO"/>
          </a:p>
        </p:txBody>
      </p:sp>
      <p:sp>
        <p:nvSpPr>
          <p:cNvPr id="3" name="Text Placeholder 2">
            <a:extLst>
              <a:ext uri="{FF2B5EF4-FFF2-40B4-BE49-F238E27FC236}">
                <a16:creationId xmlns:a16="http://schemas.microsoft.com/office/drawing/2014/main" id="{BA52CAF3-E1BD-449B-BA17-A196A485F0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762F99-9C3D-4E2F-B6EF-FE952F122A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Text Placeholder 4">
            <a:extLst>
              <a:ext uri="{FF2B5EF4-FFF2-40B4-BE49-F238E27FC236}">
                <a16:creationId xmlns:a16="http://schemas.microsoft.com/office/drawing/2014/main" id="{F18C9E3D-3194-4EA3-9410-9ACAC98FD9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AB6B1C-7E58-46D2-85AE-DDE2C887C9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7" name="Date Placeholder 6">
            <a:extLst>
              <a:ext uri="{FF2B5EF4-FFF2-40B4-BE49-F238E27FC236}">
                <a16:creationId xmlns:a16="http://schemas.microsoft.com/office/drawing/2014/main" id="{4E9BA85A-1BE3-4E85-B99B-F9F0AF01DEE7}"/>
              </a:ext>
            </a:extLst>
          </p:cNvPr>
          <p:cNvSpPr>
            <a:spLocks noGrp="1"/>
          </p:cNvSpPr>
          <p:nvPr>
            <p:ph type="dt" sz="half" idx="10"/>
          </p:nvPr>
        </p:nvSpPr>
        <p:spPr/>
        <p:txBody>
          <a:bodyPr/>
          <a:lstStyle/>
          <a:p>
            <a:fld id="{A7E1134E-83DC-41AB-8DBA-BCBA3B2EF5D2}" type="datetimeFigureOut">
              <a:rPr lang="es-DO" smtClean="0"/>
              <a:t>4/4/2025</a:t>
            </a:fld>
            <a:endParaRPr lang="es-DO"/>
          </a:p>
        </p:txBody>
      </p:sp>
      <p:sp>
        <p:nvSpPr>
          <p:cNvPr id="8" name="Footer Placeholder 7">
            <a:extLst>
              <a:ext uri="{FF2B5EF4-FFF2-40B4-BE49-F238E27FC236}">
                <a16:creationId xmlns:a16="http://schemas.microsoft.com/office/drawing/2014/main" id="{37CDD841-9AC7-4F7A-9731-D03016A8C9CF}"/>
              </a:ext>
            </a:extLst>
          </p:cNvPr>
          <p:cNvSpPr>
            <a:spLocks noGrp="1"/>
          </p:cNvSpPr>
          <p:nvPr>
            <p:ph type="ftr" sz="quarter" idx="11"/>
          </p:nvPr>
        </p:nvSpPr>
        <p:spPr/>
        <p:txBody>
          <a:bodyPr/>
          <a:lstStyle/>
          <a:p>
            <a:endParaRPr lang="es-DO"/>
          </a:p>
        </p:txBody>
      </p:sp>
      <p:sp>
        <p:nvSpPr>
          <p:cNvPr id="9" name="Slide Number Placeholder 8">
            <a:extLst>
              <a:ext uri="{FF2B5EF4-FFF2-40B4-BE49-F238E27FC236}">
                <a16:creationId xmlns:a16="http://schemas.microsoft.com/office/drawing/2014/main" id="{9FEDBEEC-1201-42BB-B3F0-9FA75D64315A}"/>
              </a:ext>
            </a:extLst>
          </p:cNvPr>
          <p:cNvSpPr>
            <a:spLocks noGrp="1"/>
          </p:cNvSpPr>
          <p:nvPr>
            <p:ph type="sldNum" sz="quarter" idx="12"/>
          </p:nvPr>
        </p:nvSpPr>
        <p:spPr/>
        <p:txBody>
          <a:bodyPr/>
          <a:lstStyle/>
          <a:p>
            <a:fld id="{15A52888-10AE-49F1-8E50-C3C86BD00B20}" type="slidenum">
              <a:rPr lang="es-DO" smtClean="0"/>
              <a:t>‹Nº›</a:t>
            </a:fld>
            <a:endParaRPr lang="es-DO"/>
          </a:p>
        </p:txBody>
      </p:sp>
    </p:spTree>
    <p:extLst>
      <p:ext uri="{BB962C8B-B14F-4D97-AF65-F5344CB8AC3E}">
        <p14:creationId xmlns:p14="http://schemas.microsoft.com/office/powerpoint/2010/main" val="3974552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DFA0-C70E-4F10-B021-84DE3B81C0E2}"/>
              </a:ext>
            </a:extLst>
          </p:cNvPr>
          <p:cNvSpPr>
            <a:spLocks noGrp="1"/>
          </p:cNvSpPr>
          <p:nvPr>
            <p:ph type="title"/>
          </p:nvPr>
        </p:nvSpPr>
        <p:spPr/>
        <p:txBody>
          <a:bodyPr/>
          <a:lstStyle/>
          <a:p>
            <a:r>
              <a:rPr lang="en-US"/>
              <a:t>Click to edit Master title style</a:t>
            </a:r>
            <a:endParaRPr lang="es-DO"/>
          </a:p>
        </p:txBody>
      </p:sp>
      <p:sp>
        <p:nvSpPr>
          <p:cNvPr id="3" name="Date Placeholder 2">
            <a:extLst>
              <a:ext uri="{FF2B5EF4-FFF2-40B4-BE49-F238E27FC236}">
                <a16:creationId xmlns:a16="http://schemas.microsoft.com/office/drawing/2014/main" id="{3C2AE914-C4BE-4E61-9DA8-E739B16FE834}"/>
              </a:ext>
            </a:extLst>
          </p:cNvPr>
          <p:cNvSpPr>
            <a:spLocks noGrp="1"/>
          </p:cNvSpPr>
          <p:nvPr>
            <p:ph type="dt" sz="half" idx="10"/>
          </p:nvPr>
        </p:nvSpPr>
        <p:spPr/>
        <p:txBody>
          <a:bodyPr/>
          <a:lstStyle/>
          <a:p>
            <a:fld id="{A7E1134E-83DC-41AB-8DBA-BCBA3B2EF5D2}" type="datetimeFigureOut">
              <a:rPr lang="es-DO" smtClean="0"/>
              <a:t>4/4/2025</a:t>
            </a:fld>
            <a:endParaRPr lang="es-DO"/>
          </a:p>
        </p:txBody>
      </p:sp>
      <p:sp>
        <p:nvSpPr>
          <p:cNvPr id="4" name="Footer Placeholder 3">
            <a:extLst>
              <a:ext uri="{FF2B5EF4-FFF2-40B4-BE49-F238E27FC236}">
                <a16:creationId xmlns:a16="http://schemas.microsoft.com/office/drawing/2014/main" id="{1C8B50EB-6EC4-464D-8EC5-EDCEEB680DAD}"/>
              </a:ext>
            </a:extLst>
          </p:cNvPr>
          <p:cNvSpPr>
            <a:spLocks noGrp="1"/>
          </p:cNvSpPr>
          <p:nvPr>
            <p:ph type="ftr" sz="quarter" idx="11"/>
          </p:nvPr>
        </p:nvSpPr>
        <p:spPr/>
        <p:txBody>
          <a:bodyPr/>
          <a:lstStyle/>
          <a:p>
            <a:endParaRPr lang="es-DO"/>
          </a:p>
        </p:txBody>
      </p:sp>
      <p:sp>
        <p:nvSpPr>
          <p:cNvPr id="5" name="Slide Number Placeholder 4">
            <a:extLst>
              <a:ext uri="{FF2B5EF4-FFF2-40B4-BE49-F238E27FC236}">
                <a16:creationId xmlns:a16="http://schemas.microsoft.com/office/drawing/2014/main" id="{3BB934F2-0746-449A-B896-ABFB168955D2}"/>
              </a:ext>
            </a:extLst>
          </p:cNvPr>
          <p:cNvSpPr>
            <a:spLocks noGrp="1"/>
          </p:cNvSpPr>
          <p:nvPr>
            <p:ph type="sldNum" sz="quarter" idx="12"/>
          </p:nvPr>
        </p:nvSpPr>
        <p:spPr/>
        <p:txBody>
          <a:bodyPr/>
          <a:lstStyle/>
          <a:p>
            <a:fld id="{15A52888-10AE-49F1-8E50-C3C86BD00B20}" type="slidenum">
              <a:rPr lang="es-DO" smtClean="0"/>
              <a:t>‹Nº›</a:t>
            </a:fld>
            <a:endParaRPr lang="es-DO"/>
          </a:p>
        </p:txBody>
      </p:sp>
    </p:spTree>
    <p:extLst>
      <p:ext uri="{BB962C8B-B14F-4D97-AF65-F5344CB8AC3E}">
        <p14:creationId xmlns:p14="http://schemas.microsoft.com/office/powerpoint/2010/main" val="3706392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5A9493-B7E9-4612-9718-D92E1DC0DCD6}"/>
              </a:ext>
            </a:extLst>
          </p:cNvPr>
          <p:cNvSpPr>
            <a:spLocks noGrp="1"/>
          </p:cNvSpPr>
          <p:nvPr>
            <p:ph type="dt" sz="half" idx="10"/>
          </p:nvPr>
        </p:nvSpPr>
        <p:spPr/>
        <p:txBody>
          <a:bodyPr/>
          <a:lstStyle/>
          <a:p>
            <a:fld id="{A7E1134E-83DC-41AB-8DBA-BCBA3B2EF5D2}" type="datetimeFigureOut">
              <a:rPr lang="es-DO" smtClean="0"/>
              <a:t>4/4/2025</a:t>
            </a:fld>
            <a:endParaRPr lang="es-DO"/>
          </a:p>
        </p:txBody>
      </p:sp>
      <p:sp>
        <p:nvSpPr>
          <p:cNvPr id="3" name="Footer Placeholder 2">
            <a:extLst>
              <a:ext uri="{FF2B5EF4-FFF2-40B4-BE49-F238E27FC236}">
                <a16:creationId xmlns:a16="http://schemas.microsoft.com/office/drawing/2014/main" id="{04F16858-26ED-485D-B5BE-2EB8AF21A713}"/>
              </a:ext>
            </a:extLst>
          </p:cNvPr>
          <p:cNvSpPr>
            <a:spLocks noGrp="1"/>
          </p:cNvSpPr>
          <p:nvPr>
            <p:ph type="ftr" sz="quarter" idx="11"/>
          </p:nvPr>
        </p:nvSpPr>
        <p:spPr/>
        <p:txBody>
          <a:bodyPr/>
          <a:lstStyle/>
          <a:p>
            <a:endParaRPr lang="es-DO"/>
          </a:p>
        </p:txBody>
      </p:sp>
      <p:sp>
        <p:nvSpPr>
          <p:cNvPr id="4" name="Slide Number Placeholder 3">
            <a:extLst>
              <a:ext uri="{FF2B5EF4-FFF2-40B4-BE49-F238E27FC236}">
                <a16:creationId xmlns:a16="http://schemas.microsoft.com/office/drawing/2014/main" id="{1F565DB7-8F34-456F-A2CA-3D841C013B30}"/>
              </a:ext>
            </a:extLst>
          </p:cNvPr>
          <p:cNvSpPr>
            <a:spLocks noGrp="1"/>
          </p:cNvSpPr>
          <p:nvPr>
            <p:ph type="sldNum" sz="quarter" idx="12"/>
          </p:nvPr>
        </p:nvSpPr>
        <p:spPr/>
        <p:txBody>
          <a:bodyPr/>
          <a:lstStyle/>
          <a:p>
            <a:fld id="{15A52888-10AE-49F1-8E50-C3C86BD00B20}" type="slidenum">
              <a:rPr lang="es-DO" smtClean="0"/>
              <a:t>‹Nº›</a:t>
            </a:fld>
            <a:endParaRPr lang="es-DO"/>
          </a:p>
        </p:txBody>
      </p:sp>
    </p:spTree>
    <p:extLst>
      <p:ext uri="{BB962C8B-B14F-4D97-AF65-F5344CB8AC3E}">
        <p14:creationId xmlns:p14="http://schemas.microsoft.com/office/powerpoint/2010/main" val="1719520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FFDE-4938-44AF-A69A-8856DC64BC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Content Placeholder 2">
            <a:extLst>
              <a:ext uri="{FF2B5EF4-FFF2-40B4-BE49-F238E27FC236}">
                <a16:creationId xmlns:a16="http://schemas.microsoft.com/office/drawing/2014/main" id="{9D3C88ED-0A07-45B3-8766-6859EDA34D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Text Placeholder 3">
            <a:extLst>
              <a:ext uri="{FF2B5EF4-FFF2-40B4-BE49-F238E27FC236}">
                <a16:creationId xmlns:a16="http://schemas.microsoft.com/office/drawing/2014/main" id="{F8CE8C00-415D-4374-96F5-D3D111C19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3B24B-3E8E-4FDC-A982-BF96BE51E1D5}"/>
              </a:ext>
            </a:extLst>
          </p:cNvPr>
          <p:cNvSpPr>
            <a:spLocks noGrp="1"/>
          </p:cNvSpPr>
          <p:nvPr>
            <p:ph type="dt" sz="half" idx="10"/>
          </p:nvPr>
        </p:nvSpPr>
        <p:spPr/>
        <p:txBody>
          <a:bodyPr/>
          <a:lstStyle/>
          <a:p>
            <a:fld id="{A7E1134E-83DC-41AB-8DBA-BCBA3B2EF5D2}" type="datetimeFigureOut">
              <a:rPr lang="es-DO" smtClean="0"/>
              <a:t>4/4/2025</a:t>
            </a:fld>
            <a:endParaRPr lang="es-DO"/>
          </a:p>
        </p:txBody>
      </p:sp>
      <p:sp>
        <p:nvSpPr>
          <p:cNvPr id="6" name="Footer Placeholder 5">
            <a:extLst>
              <a:ext uri="{FF2B5EF4-FFF2-40B4-BE49-F238E27FC236}">
                <a16:creationId xmlns:a16="http://schemas.microsoft.com/office/drawing/2014/main" id="{A2DA5AF0-6042-4891-9EB2-9DF70FBA1D9F}"/>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A612711D-58F2-448D-8CFA-1447CE130EA3}"/>
              </a:ext>
            </a:extLst>
          </p:cNvPr>
          <p:cNvSpPr>
            <a:spLocks noGrp="1"/>
          </p:cNvSpPr>
          <p:nvPr>
            <p:ph type="sldNum" sz="quarter" idx="12"/>
          </p:nvPr>
        </p:nvSpPr>
        <p:spPr/>
        <p:txBody>
          <a:bodyPr/>
          <a:lstStyle/>
          <a:p>
            <a:fld id="{15A52888-10AE-49F1-8E50-C3C86BD00B20}" type="slidenum">
              <a:rPr lang="es-DO" smtClean="0"/>
              <a:t>‹Nº›</a:t>
            </a:fld>
            <a:endParaRPr lang="es-DO"/>
          </a:p>
        </p:txBody>
      </p:sp>
    </p:spTree>
    <p:extLst>
      <p:ext uri="{BB962C8B-B14F-4D97-AF65-F5344CB8AC3E}">
        <p14:creationId xmlns:p14="http://schemas.microsoft.com/office/powerpoint/2010/main" val="274198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FFF6-F79D-4F88-A186-50CE17F258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Picture Placeholder 2">
            <a:extLst>
              <a:ext uri="{FF2B5EF4-FFF2-40B4-BE49-F238E27FC236}">
                <a16:creationId xmlns:a16="http://schemas.microsoft.com/office/drawing/2014/main" id="{F98C5D77-008A-47CA-A8E1-B05745898F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Text Placeholder 3">
            <a:extLst>
              <a:ext uri="{FF2B5EF4-FFF2-40B4-BE49-F238E27FC236}">
                <a16:creationId xmlns:a16="http://schemas.microsoft.com/office/drawing/2014/main" id="{E54A7BBC-A81C-4A3D-8555-5DDDDEC71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CC3E84-25FB-4040-B95D-14D716780AEE}"/>
              </a:ext>
            </a:extLst>
          </p:cNvPr>
          <p:cNvSpPr>
            <a:spLocks noGrp="1"/>
          </p:cNvSpPr>
          <p:nvPr>
            <p:ph type="dt" sz="half" idx="10"/>
          </p:nvPr>
        </p:nvSpPr>
        <p:spPr/>
        <p:txBody>
          <a:bodyPr/>
          <a:lstStyle/>
          <a:p>
            <a:fld id="{A7E1134E-83DC-41AB-8DBA-BCBA3B2EF5D2}" type="datetimeFigureOut">
              <a:rPr lang="es-DO" smtClean="0"/>
              <a:t>4/4/2025</a:t>
            </a:fld>
            <a:endParaRPr lang="es-DO"/>
          </a:p>
        </p:txBody>
      </p:sp>
      <p:sp>
        <p:nvSpPr>
          <p:cNvPr id="6" name="Footer Placeholder 5">
            <a:extLst>
              <a:ext uri="{FF2B5EF4-FFF2-40B4-BE49-F238E27FC236}">
                <a16:creationId xmlns:a16="http://schemas.microsoft.com/office/drawing/2014/main" id="{7EF8AF14-D544-4B69-A666-E57583CD055B}"/>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2B279DA9-C797-4592-8D4B-9A54E1FF724B}"/>
              </a:ext>
            </a:extLst>
          </p:cNvPr>
          <p:cNvSpPr>
            <a:spLocks noGrp="1"/>
          </p:cNvSpPr>
          <p:nvPr>
            <p:ph type="sldNum" sz="quarter" idx="12"/>
          </p:nvPr>
        </p:nvSpPr>
        <p:spPr/>
        <p:txBody>
          <a:bodyPr/>
          <a:lstStyle/>
          <a:p>
            <a:fld id="{15A52888-10AE-49F1-8E50-C3C86BD00B20}" type="slidenum">
              <a:rPr lang="es-DO" smtClean="0"/>
              <a:t>‹Nº›</a:t>
            </a:fld>
            <a:endParaRPr lang="es-DO"/>
          </a:p>
        </p:txBody>
      </p:sp>
    </p:spTree>
    <p:extLst>
      <p:ext uri="{BB962C8B-B14F-4D97-AF65-F5344CB8AC3E}">
        <p14:creationId xmlns:p14="http://schemas.microsoft.com/office/powerpoint/2010/main" val="1821670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6E25A1-7BF5-4DEF-A317-78CA89E6F6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DO"/>
          </a:p>
        </p:txBody>
      </p:sp>
      <p:sp>
        <p:nvSpPr>
          <p:cNvPr id="3" name="Text Placeholder 2">
            <a:extLst>
              <a:ext uri="{FF2B5EF4-FFF2-40B4-BE49-F238E27FC236}">
                <a16:creationId xmlns:a16="http://schemas.microsoft.com/office/drawing/2014/main" id="{B718BB38-C7E1-4812-A945-759500097E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79257FAA-1F03-4027-AC5B-141B801B9A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1134E-83DC-41AB-8DBA-BCBA3B2EF5D2}" type="datetimeFigureOut">
              <a:rPr lang="es-DO" smtClean="0"/>
              <a:t>4/4/2025</a:t>
            </a:fld>
            <a:endParaRPr lang="es-DO"/>
          </a:p>
        </p:txBody>
      </p:sp>
      <p:sp>
        <p:nvSpPr>
          <p:cNvPr id="5" name="Footer Placeholder 4">
            <a:extLst>
              <a:ext uri="{FF2B5EF4-FFF2-40B4-BE49-F238E27FC236}">
                <a16:creationId xmlns:a16="http://schemas.microsoft.com/office/drawing/2014/main" id="{53F66ACC-5C00-49AD-8BAB-0203125FA7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Slide Number Placeholder 5">
            <a:extLst>
              <a:ext uri="{FF2B5EF4-FFF2-40B4-BE49-F238E27FC236}">
                <a16:creationId xmlns:a16="http://schemas.microsoft.com/office/drawing/2014/main" id="{8AA2772D-B1F3-4628-9711-7BA502ABCB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52888-10AE-49F1-8E50-C3C86BD00B20}" type="slidenum">
              <a:rPr lang="es-DO" smtClean="0"/>
              <a:t>‹Nº›</a:t>
            </a:fld>
            <a:endParaRPr lang="es-DO"/>
          </a:p>
        </p:txBody>
      </p:sp>
    </p:spTree>
    <p:extLst>
      <p:ext uri="{BB962C8B-B14F-4D97-AF65-F5344CB8AC3E}">
        <p14:creationId xmlns:p14="http://schemas.microsoft.com/office/powerpoint/2010/main" val="2452121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youtube.com/c/JuancitoPe%C3%B1aV" TargetMode="External"/><Relationship Id="rId13" Type="http://schemas.openxmlformats.org/officeDocument/2006/relationships/image" Target="../media/image7.png"/><Relationship Id="rId18" Type="http://schemas.openxmlformats.org/officeDocument/2006/relationships/hyperlink" Target="https://juancitopena.github.io/PORTAFOLIO_WEB_JPV/index.html" TargetMode="External"/><Relationship Id="rId26"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hyperlink" Target="https://chat.whatsapp.com/HuYej7msB8dJP6QHSxpZoa" TargetMode="External"/><Relationship Id="rId17" Type="http://schemas.openxmlformats.org/officeDocument/2006/relationships/image" Target="../media/image9.png"/><Relationship Id="rId25"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hyperlink" Target="https://twitter.com/JuancitoPenaV" TargetMode="External"/><Relationship Id="rId20" Type="http://schemas.openxmlformats.org/officeDocument/2006/relationships/hyperlink" Target="https://www.instagram.com/juancito.pena.v/" TargetMode="External"/><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advisertecnology.com/" TargetMode="External"/><Relationship Id="rId11" Type="http://schemas.openxmlformats.org/officeDocument/2006/relationships/image" Target="../media/image6.png"/><Relationship Id="rId24" Type="http://schemas.openxmlformats.org/officeDocument/2006/relationships/image" Target="../media/image14.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3.png"/><Relationship Id="rId28" Type="http://schemas.openxmlformats.org/officeDocument/2006/relationships/image" Target="../media/image18.png"/><Relationship Id="rId10" Type="http://schemas.openxmlformats.org/officeDocument/2006/relationships/hyperlink" Target="https://www.facebook.com/juancito.p.v" TargetMode="External"/><Relationship Id="rId19" Type="http://schemas.openxmlformats.org/officeDocument/2006/relationships/image" Target="../media/image10.png"/><Relationship Id="rId4" Type="http://schemas.openxmlformats.org/officeDocument/2006/relationships/hyperlink" Target="https://www.linkedin.com/in/juancitope%C3%B1a/" TargetMode="External"/><Relationship Id="rId9" Type="http://schemas.openxmlformats.org/officeDocument/2006/relationships/image" Target="../media/image5.png"/><Relationship Id="rId14" Type="http://schemas.openxmlformats.org/officeDocument/2006/relationships/hyperlink" Target="https://github.com/JUANCITOPENA" TargetMode="External"/><Relationship Id="rId22" Type="http://schemas.openxmlformats.org/officeDocument/2006/relationships/image" Target="../media/image12.png"/><Relationship Id="rId27" Type="http://schemas.openxmlformats.org/officeDocument/2006/relationships/image" Target="../media/image17.png"/><Relationship Id="rId30"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7.xml"/><Relationship Id="rId4" Type="http://schemas.openxmlformats.org/officeDocument/2006/relationships/image" Target="../media/image47.tmp"/></Relationships>
</file>

<file path=ppt/slides/_rels/slide11.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mp"/><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3.gif"/><Relationship Id="rId3" Type="http://schemas.openxmlformats.org/officeDocument/2006/relationships/image" Target="../media/image22.png"/><Relationship Id="rId21" Type="http://schemas.openxmlformats.org/officeDocument/2006/relationships/image" Target="../media/image36.png"/><Relationship Id="rId7" Type="http://schemas.openxmlformats.org/officeDocument/2006/relationships/image" Target="../media/image25.png"/><Relationship Id="rId12" Type="http://schemas.microsoft.com/office/2007/relationships/hdphoto" Target="../media/hdphoto2.wdp"/><Relationship Id="rId17" Type="http://schemas.openxmlformats.org/officeDocument/2006/relationships/image" Target="../media/image32.png"/><Relationship Id="rId2" Type="http://schemas.openxmlformats.org/officeDocument/2006/relationships/image" Target="../media/image21.png"/><Relationship Id="rId16" Type="http://schemas.openxmlformats.org/officeDocument/2006/relationships/hyperlink" Target="https://www.youtube.com/@JuancitoPenaV" TargetMode="External"/><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microsoft.com/office/2007/relationships/hdphoto" Target="../media/hdphoto3.wdp"/><Relationship Id="rId23" Type="http://schemas.openxmlformats.org/officeDocument/2006/relationships/image" Target="../media/image38.png"/><Relationship Id="rId10" Type="http://schemas.openxmlformats.org/officeDocument/2006/relationships/image" Target="../media/image28.png"/><Relationship Id="rId19" Type="http://schemas.openxmlformats.org/officeDocument/2006/relationships/image" Target="../media/image34.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1.png"/><Relationship Id="rId22"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tmp"/><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jpeg"/><Relationship Id="rId12" Type="http://schemas.openxmlformats.org/officeDocument/2006/relationships/image" Target="../media/image67.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jpe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mp"/><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7545CD-4279-4322-AB28-8EE80345CE5C}"/>
              </a:ext>
            </a:extLst>
          </p:cNvPr>
          <p:cNvGrpSpPr/>
          <p:nvPr/>
        </p:nvGrpSpPr>
        <p:grpSpPr>
          <a:xfrm>
            <a:off x="-8740" y="-27894"/>
            <a:ext cx="12200739" cy="6885893"/>
            <a:chOff x="-8740" y="-36947"/>
            <a:chExt cx="12200739" cy="6885893"/>
          </a:xfrm>
        </p:grpSpPr>
        <p:pic>
          <p:nvPicPr>
            <p:cNvPr id="7" name="Picture 2" descr="imagen de fondo para pagina web">
              <a:extLst>
                <a:ext uri="{FF2B5EF4-FFF2-40B4-BE49-F238E27FC236}">
                  <a16:creationId xmlns:a16="http://schemas.microsoft.com/office/drawing/2014/main" id="{11801B05-1B14-35B2-531D-3FACE1D91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0" y="-36947"/>
              <a:ext cx="12200739" cy="68858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547B8691-3C40-97F8-5417-2A63659E055B}"/>
                </a:ext>
              </a:extLst>
            </p:cNvPr>
            <p:cNvSpPr txBox="1"/>
            <p:nvPr/>
          </p:nvSpPr>
          <p:spPr>
            <a:xfrm>
              <a:off x="329535" y="3272963"/>
              <a:ext cx="11532927" cy="830997"/>
            </a:xfrm>
            <a:prstGeom prst="rect">
              <a:avLst/>
            </a:prstGeom>
            <a:noFill/>
          </p:spPr>
          <p:txBody>
            <a:bodyPr wrap="square" rtlCol="0">
              <a:spAutoFit/>
            </a:bodyPr>
            <a:lstStyle/>
            <a:p>
              <a:pPr algn="ctr"/>
              <a:r>
                <a:rPr lang="es-ES" sz="4800" b="1" dirty="0">
                  <a:solidFill>
                    <a:schemeClr val="accent5">
                      <a:lumMod val="20000"/>
                      <a:lumOff val="80000"/>
                    </a:schemeClr>
                  </a:solidFill>
                  <a:effectLst>
                    <a:outerShdw blurRad="38100" dist="38100" dir="2700000" algn="tl">
                      <a:srgbClr val="000000">
                        <a:alpha val="43137"/>
                      </a:srgbClr>
                    </a:outerShdw>
                  </a:effectLst>
                </a:rPr>
                <a:t>Introducción a la Programación Móvil</a:t>
              </a:r>
              <a:endParaRPr lang="es-DO" sz="4800" b="1" dirty="0">
                <a:solidFill>
                  <a:schemeClr val="accent5">
                    <a:lumMod val="20000"/>
                    <a:lumOff val="80000"/>
                  </a:schemeClr>
                </a:solidFill>
                <a:effectLst>
                  <a:outerShdw blurRad="38100" dist="38100" dir="2700000" algn="tl">
                    <a:srgbClr val="000000">
                      <a:alpha val="43137"/>
                    </a:srgbClr>
                  </a:outerShdw>
                </a:effectLst>
              </a:endParaRPr>
            </a:p>
          </p:txBody>
        </p:sp>
        <p:pic>
          <p:nvPicPr>
            <p:cNvPr id="4" name="Picture 5" descr="A person in a suit&#10;&#10;Description automatically generated with medium confidence">
              <a:extLst>
                <a:ext uri="{FF2B5EF4-FFF2-40B4-BE49-F238E27FC236}">
                  <a16:creationId xmlns:a16="http://schemas.microsoft.com/office/drawing/2014/main" id="{0401AA48-32FE-C9BC-EA76-E928034BD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417" y="1472785"/>
              <a:ext cx="1660698" cy="1655341"/>
            </a:xfrm>
            <a:prstGeom prst="flowChartConnector">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7620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effectLst>
              <a:glow rad="63500">
                <a:schemeClr val="accent4">
                  <a:satMod val="175000"/>
                  <a:alpha val="40000"/>
                </a:schemeClr>
              </a:glow>
            </a:effectLst>
          </p:spPr>
        </p:pic>
        <p:sp>
          <p:nvSpPr>
            <p:cNvPr id="9" name="TextBox 6">
              <a:extLst>
                <a:ext uri="{FF2B5EF4-FFF2-40B4-BE49-F238E27FC236}">
                  <a16:creationId xmlns:a16="http://schemas.microsoft.com/office/drawing/2014/main" id="{FD02D67C-5597-D2DF-A90D-02B92A019D69}"/>
                </a:ext>
              </a:extLst>
            </p:cNvPr>
            <p:cNvSpPr txBox="1"/>
            <p:nvPr/>
          </p:nvSpPr>
          <p:spPr>
            <a:xfrm>
              <a:off x="138544" y="193481"/>
              <a:ext cx="11896437" cy="1015663"/>
            </a:xfrm>
            <a:prstGeom prst="rect">
              <a:avLst/>
            </a:prstGeom>
            <a:noFill/>
          </p:spPr>
          <p:txBody>
            <a:bodyPr wrap="square" rtlCol="0">
              <a:spAutoFit/>
            </a:bodyPr>
            <a:lstStyle/>
            <a:p>
              <a:pPr algn="ctr"/>
              <a:r>
                <a:rPr lang="en-US" sz="6000" b="1" dirty="0">
                  <a:solidFill>
                    <a:schemeClr val="bg1"/>
                  </a:solidFill>
                  <a:effectLst>
                    <a:outerShdw blurRad="38100" dist="38100" dir="2700000" algn="tl">
                      <a:srgbClr val="000000">
                        <a:alpha val="43137"/>
                      </a:srgbClr>
                    </a:outerShdw>
                  </a:effectLst>
                </a:rPr>
                <a:t>Programación Dispositivos M</a:t>
              </a:r>
              <a:r>
                <a:rPr lang="es-ES" sz="6000" b="1" dirty="0">
                  <a:solidFill>
                    <a:schemeClr val="accent5">
                      <a:lumMod val="20000"/>
                      <a:lumOff val="80000"/>
                    </a:schemeClr>
                  </a:solidFill>
                  <a:effectLst>
                    <a:outerShdw blurRad="38100" dist="38100" dir="2700000" algn="tl">
                      <a:srgbClr val="000000">
                        <a:alpha val="43137"/>
                      </a:srgbClr>
                    </a:outerShdw>
                  </a:effectLst>
                </a:rPr>
                <a:t>ó</a:t>
              </a:r>
              <a:r>
                <a:rPr lang="en-US" sz="6000" b="1" dirty="0">
                  <a:solidFill>
                    <a:schemeClr val="bg1"/>
                  </a:solidFill>
                  <a:effectLst>
                    <a:outerShdw blurRad="38100" dist="38100" dir="2700000" algn="tl">
                      <a:srgbClr val="000000">
                        <a:alpha val="43137"/>
                      </a:srgbClr>
                    </a:outerShdw>
                  </a:effectLst>
                </a:rPr>
                <a:t>viles</a:t>
              </a:r>
              <a:endParaRPr lang="es-DO" sz="6000" b="1" dirty="0">
                <a:solidFill>
                  <a:schemeClr val="bg1"/>
                </a:solidFill>
                <a:effectLst>
                  <a:outerShdw blurRad="38100" dist="38100" dir="2700000" algn="tl">
                    <a:srgbClr val="000000">
                      <a:alpha val="43137"/>
                    </a:srgbClr>
                  </a:outerShdw>
                </a:effectLst>
              </a:endParaRPr>
            </a:p>
          </p:txBody>
        </p:sp>
        <p:pic>
          <p:nvPicPr>
            <p:cNvPr id="10" name="Picture 8" descr="linkedin, social network Icon">
              <a:hlinkClick r:id="rId4"/>
              <a:extLst>
                <a:ext uri="{FF2B5EF4-FFF2-40B4-BE49-F238E27FC236}">
                  <a16:creationId xmlns:a16="http://schemas.microsoft.com/office/drawing/2014/main" id="{67C6B7CA-E947-14C9-F597-B8A171B72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307" y="6035304"/>
              <a:ext cx="589734" cy="61785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24" descr="http://jpvtutoriales.com/wp-content/uploads/2018/12/logo.png">
              <a:hlinkClick r:id="rId6"/>
              <a:extLst>
                <a:ext uri="{FF2B5EF4-FFF2-40B4-BE49-F238E27FC236}">
                  <a16:creationId xmlns:a16="http://schemas.microsoft.com/office/drawing/2014/main" id="{3139CAF3-C3E7-54CB-4778-71EDEB8872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5716" y="6043757"/>
              <a:ext cx="679366" cy="64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4" descr="Resultado de imagen para ICON YOUTUBE\">
              <a:hlinkClick r:id="rId8"/>
              <a:extLst>
                <a:ext uri="{FF2B5EF4-FFF2-40B4-BE49-F238E27FC236}">
                  <a16:creationId xmlns:a16="http://schemas.microsoft.com/office/drawing/2014/main" id="{1C48A150-C491-5AA9-B928-10224D15B9DA}"/>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183657" y="6029675"/>
              <a:ext cx="692445" cy="6661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acebook Icon">
              <a:hlinkClick r:id="rId10"/>
              <a:extLst>
                <a:ext uri="{FF2B5EF4-FFF2-40B4-BE49-F238E27FC236}">
                  <a16:creationId xmlns:a16="http://schemas.microsoft.com/office/drawing/2014/main" id="{C9D02288-573C-C848-91B7-288E3E7AF4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8417" y="6038487"/>
              <a:ext cx="692445" cy="691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atsapp Icon">
              <a:hlinkClick r:id="rId12"/>
              <a:extLst>
                <a:ext uri="{FF2B5EF4-FFF2-40B4-BE49-F238E27FC236}">
                  <a16:creationId xmlns:a16="http://schemas.microsoft.com/office/drawing/2014/main" id="{6805413E-18D6-B4A5-8771-0160DEAA30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4428" y="6012541"/>
              <a:ext cx="669641" cy="6633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itHub Basic Usage - Cybersecurity Memo">
              <a:hlinkClick r:id="rId14"/>
              <a:extLst>
                <a:ext uri="{FF2B5EF4-FFF2-40B4-BE49-F238E27FC236}">
                  <a16:creationId xmlns:a16="http://schemas.microsoft.com/office/drawing/2014/main" id="{CC42D4EF-CF66-B11C-5F5C-06D593524640}"/>
                </a:ext>
              </a:extLst>
            </p:cNvPr>
            <p:cNvPicPr>
              <a:picLocks noChangeAspect="1" noChangeArrowheads="1"/>
            </p:cNvPicPr>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80052" y="5991601"/>
              <a:ext cx="692444" cy="6924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cono sociales, medios de comunicación, twitter, círculo">
              <a:hlinkClick r:id="rId16"/>
              <a:extLst>
                <a:ext uri="{FF2B5EF4-FFF2-40B4-BE49-F238E27FC236}">
                  <a16:creationId xmlns:a16="http://schemas.microsoft.com/office/drawing/2014/main" id="{8863A367-E76C-D913-C822-FBCD1F73E8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380561" y="6043799"/>
              <a:ext cx="654496" cy="654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o Bolsa, empresas, maletín">
              <a:hlinkClick r:id="rId18"/>
              <a:extLst>
                <a:ext uri="{FF2B5EF4-FFF2-40B4-BE49-F238E27FC236}">
                  <a16:creationId xmlns:a16="http://schemas.microsoft.com/office/drawing/2014/main" id="{A24E0EA4-DA5E-750D-CB63-A641E9BEA31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21564" y="5930971"/>
              <a:ext cx="771768" cy="771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ono instagram, nuevo logo">
              <a:hlinkClick r:id="rId20"/>
              <a:extLst>
                <a:ext uri="{FF2B5EF4-FFF2-40B4-BE49-F238E27FC236}">
                  <a16:creationId xmlns:a16="http://schemas.microsoft.com/office/drawing/2014/main" id="{D8873460-E81E-F788-58AB-C06413F3D08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84921" y="6093403"/>
              <a:ext cx="576336" cy="576336"/>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25B53528-25CF-4F21-0CF6-29137AA1EF9A}"/>
                </a:ext>
              </a:extLst>
            </p:cNvPr>
            <p:cNvSpPr txBox="1"/>
            <p:nvPr/>
          </p:nvSpPr>
          <p:spPr>
            <a:xfrm>
              <a:off x="358843" y="1707127"/>
              <a:ext cx="4126662" cy="1200329"/>
            </a:xfrm>
            <a:prstGeom prst="rect">
              <a:avLst/>
            </a:prstGeom>
            <a:noFill/>
          </p:spPr>
          <p:txBody>
            <a:bodyPr wrap="square">
              <a:spAutoFit/>
            </a:bodyPr>
            <a:lstStyle/>
            <a:p>
              <a:pPr algn="ctr"/>
              <a:r>
                <a:rPr lang="es-ES" sz="2400" b="0" i="0" dirty="0">
                  <a:solidFill>
                    <a:srgbClr val="FFFFFF"/>
                  </a:solidFill>
                  <a:effectLst/>
                  <a:latin typeface="Inter"/>
                </a:rPr>
                <a:t>El éxito 🏆 es la suma de pequeños esfuerzos 💪 repetidos día tras día 📅.</a:t>
              </a:r>
              <a:endParaRPr lang="es-DO" sz="2400" b="1" dirty="0">
                <a:effectLst>
                  <a:outerShdw blurRad="38100" dist="38100" dir="2700000" algn="tl">
                    <a:srgbClr val="000000">
                      <a:alpha val="43137"/>
                    </a:srgbClr>
                  </a:outerShdw>
                </a:effectLst>
              </a:endParaRPr>
            </a:p>
          </p:txBody>
        </p:sp>
      </p:grpSp>
      <p:pic>
        <p:nvPicPr>
          <p:cNvPr id="19" name="Picture 2" descr="Xamarin - Wikipedia, la enciclopedia libre">
            <a:extLst>
              <a:ext uri="{FF2B5EF4-FFF2-40B4-BE49-F238E27FC236}">
                <a16:creationId xmlns:a16="http://schemas.microsoft.com/office/drawing/2014/main" id="{D0378146-D8D6-9051-D353-C6AF722B26B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344176" y="4021852"/>
            <a:ext cx="2223790" cy="932139"/>
          </a:xfrm>
          <a:prstGeom prst="rect">
            <a:avLst/>
          </a:prstGeom>
          <a:noFill/>
          <a:extLst>
            <a:ext uri="{909E8E84-426E-40DD-AFC4-6F175D3DCCD1}">
              <a14:hiddenFill xmlns:a14="http://schemas.microsoft.com/office/drawing/2010/main">
                <a:solidFill>
                  <a:srgbClr val="FFFFFF"/>
                </a:solidFill>
              </a14:hiddenFill>
            </a:ext>
          </a:extLst>
        </p:spPr>
      </p:pic>
      <p:sp>
        <p:nvSpPr>
          <p:cNvPr id="20" name="AutoShape 4" descr="Xaml Icon - Download in Colored Outline Style">
            <a:extLst>
              <a:ext uri="{FF2B5EF4-FFF2-40B4-BE49-F238E27FC236}">
                <a16:creationId xmlns:a16="http://schemas.microsoft.com/office/drawing/2014/main" id="{0476DB48-2D52-BEAF-24B0-0A4BED185C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6" descr="Xaml Icon - Download in Colored Outline Style">
            <a:extLst>
              <a:ext uri="{FF2B5EF4-FFF2-40B4-BE49-F238E27FC236}">
                <a16:creationId xmlns:a16="http://schemas.microsoft.com/office/drawing/2014/main" id="{024525D6-C508-12D3-706A-D5E5F4D7B4D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Imagen 22">
            <a:extLst>
              <a:ext uri="{FF2B5EF4-FFF2-40B4-BE49-F238E27FC236}">
                <a16:creationId xmlns:a16="http://schemas.microsoft.com/office/drawing/2014/main" id="{06DA2493-3AEA-704F-B7D0-C53653FCE6DA}"/>
              </a:ext>
            </a:extLst>
          </p:cNvPr>
          <p:cNvPicPr>
            <a:picLocks noChangeAspect="1"/>
          </p:cNvPicPr>
          <p:nvPr/>
        </p:nvPicPr>
        <p:blipFill>
          <a:blip r:embed="rId23"/>
          <a:stretch>
            <a:fillRect/>
          </a:stretch>
        </p:blipFill>
        <p:spPr>
          <a:xfrm>
            <a:off x="4891165" y="4674949"/>
            <a:ext cx="1164105" cy="1164105"/>
          </a:xfrm>
          <a:prstGeom prst="rect">
            <a:avLst/>
          </a:prstGeom>
        </p:spPr>
      </p:pic>
      <p:pic>
        <p:nvPicPr>
          <p:cNvPr id="25" name="Imagen 24">
            <a:extLst>
              <a:ext uri="{FF2B5EF4-FFF2-40B4-BE49-F238E27FC236}">
                <a16:creationId xmlns:a16="http://schemas.microsoft.com/office/drawing/2014/main" id="{51E5BBCB-812A-5F37-4089-8C2B4E96E220}"/>
              </a:ext>
            </a:extLst>
          </p:cNvPr>
          <p:cNvPicPr>
            <a:picLocks noChangeAspect="1"/>
          </p:cNvPicPr>
          <p:nvPr/>
        </p:nvPicPr>
        <p:blipFill>
          <a:blip r:embed="rId24"/>
          <a:stretch>
            <a:fillRect/>
          </a:stretch>
        </p:blipFill>
        <p:spPr>
          <a:xfrm>
            <a:off x="6708817" y="4508537"/>
            <a:ext cx="904880" cy="1016719"/>
          </a:xfrm>
          <a:prstGeom prst="rect">
            <a:avLst/>
          </a:prstGeom>
        </p:spPr>
      </p:pic>
      <p:pic>
        <p:nvPicPr>
          <p:cNvPr id="17" name="Imagen 16" descr="Mano sosteniendo un aparato electrónico&#10;&#10;Descripción generada automáticamente con confianza media">
            <a:extLst>
              <a:ext uri="{FF2B5EF4-FFF2-40B4-BE49-F238E27FC236}">
                <a16:creationId xmlns:a16="http://schemas.microsoft.com/office/drawing/2014/main" id="{6857C7B8-C08C-40C8-AC33-586BA257331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322" y="4338094"/>
            <a:ext cx="1880652" cy="1187162"/>
          </a:xfrm>
          <a:prstGeom prst="rect">
            <a:avLst/>
          </a:prstGeom>
        </p:spPr>
      </p:pic>
      <p:pic>
        <p:nvPicPr>
          <p:cNvPr id="26" name="Imagen 25" descr="Imagen de la pantalla de un celular con la puerta abierta&#10;&#10;Descripción generada automáticamente con confianza baja">
            <a:extLst>
              <a:ext uri="{FF2B5EF4-FFF2-40B4-BE49-F238E27FC236}">
                <a16:creationId xmlns:a16="http://schemas.microsoft.com/office/drawing/2014/main" id="{08944867-DB24-B9CF-62D0-830104F2860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33955" y="4104244"/>
            <a:ext cx="979430" cy="1615201"/>
          </a:xfrm>
          <a:prstGeom prst="rect">
            <a:avLst/>
          </a:prstGeom>
        </p:spPr>
      </p:pic>
      <p:pic>
        <p:nvPicPr>
          <p:cNvPr id="27" name="Imagen 26" descr="Imagen de la pantalla de un celular&#10;&#10;Descripción generada automáticamente con confianza media">
            <a:extLst>
              <a:ext uri="{FF2B5EF4-FFF2-40B4-BE49-F238E27FC236}">
                <a16:creationId xmlns:a16="http://schemas.microsoft.com/office/drawing/2014/main" id="{3BF83873-FCD3-414E-2AB5-29EE97FBA66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34974" y="4034899"/>
            <a:ext cx="848905" cy="1684546"/>
          </a:xfrm>
          <a:prstGeom prst="rect">
            <a:avLst/>
          </a:prstGeom>
        </p:spPr>
      </p:pic>
      <p:sp>
        <p:nvSpPr>
          <p:cNvPr id="28" name="CuadroTexto 27">
            <a:extLst>
              <a:ext uri="{FF2B5EF4-FFF2-40B4-BE49-F238E27FC236}">
                <a16:creationId xmlns:a16="http://schemas.microsoft.com/office/drawing/2014/main" id="{26079163-D050-4261-9392-9704E24389C8}"/>
              </a:ext>
            </a:extLst>
          </p:cNvPr>
          <p:cNvSpPr txBox="1"/>
          <p:nvPr/>
        </p:nvSpPr>
        <p:spPr>
          <a:xfrm>
            <a:off x="7362011" y="1365365"/>
            <a:ext cx="4126662" cy="1569660"/>
          </a:xfrm>
          <a:prstGeom prst="rect">
            <a:avLst/>
          </a:prstGeom>
          <a:noFill/>
        </p:spPr>
        <p:txBody>
          <a:bodyPr wrap="square">
            <a:spAutoFit/>
          </a:bodyPr>
          <a:lstStyle/>
          <a:p>
            <a:pPr algn="ctr"/>
            <a:r>
              <a:rPr lang="es-ES" sz="2400" b="0" i="0" dirty="0">
                <a:solidFill>
                  <a:srgbClr val="FFFFFF"/>
                </a:solidFill>
                <a:effectLst/>
                <a:latin typeface="Inter"/>
              </a:rPr>
              <a:t>La programación es el arte 🎨 de decirle a una máquina 💻 qué hacer, y la magia ✨ de ver cómo cobra vida 🌱.</a:t>
            </a:r>
            <a:endParaRPr lang="es-DO" sz="2400" b="1" dirty="0">
              <a:effectLst>
                <a:outerShdw blurRad="38100" dist="38100" dir="2700000" algn="tl">
                  <a:srgbClr val="000000">
                    <a:alpha val="43137"/>
                  </a:srgbClr>
                </a:outerShdw>
              </a:effectLst>
            </a:endParaRPr>
          </a:p>
        </p:txBody>
      </p:sp>
      <p:pic>
        <p:nvPicPr>
          <p:cNvPr id="5" name="Picture 2" descr="NET MAUI Archives - Eric Sjöström Jennerstrand">
            <a:extLst>
              <a:ext uri="{FF2B5EF4-FFF2-40B4-BE49-F238E27FC236}">
                <a16:creationId xmlns:a16="http://schemas.microsoft.com/office/drawing/2014/main" id="{55B68590-3D6B-464C-A18F-99C007A596A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99618" y="4159105"/>
            <a:ext cx="1164105" cy="14046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icrosoft SQL Server | SoftSolutionWorks.com">
            <a:extLst>
              <a:ext uri="{FF2B5EF4-FFF2-40B4-BE49-F238E27FC236}">
                <a16:creationId xmlns:a16="http://schemas.microsoft.com/office/drawing/2014/main" id="{0BB364F6-A252-4157-A09B-AA2655FF5717}"/>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31329" r="13162"/>
          <a:stretch/>
        </p:blipFill>
        <p:spPr bwMode="auto">
          <a:xfrm>
            <a:off x="9216907" y="4239176"/>
            <a:ext cx="1297639" cy="14296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i - Iconos gratis de computadora">
            <a:extLst>
              <a:ext uri="{FF2B5EF4-FFF2-40B4-BE49-F238E27FC236}">
                <a16:creationId xmlns:a16="http://schemas.microsoft.com/office/drawing/2014/main" id="{FB1C0519-E60B-4EE9-9AE6-9BB29D56641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514546" y="4350619"/>
            <a:ext cx="1206742" cy="1206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70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665" y="874663"/>
            <a:ext cx="9490364" cy="1842610"/>
          </a:xfrm>
          <a:prstGeom prst="rect">
            <a:avLst/>
          </a:prstGeom>
        </p:spPr>
      </p:pic>
      <p:pic>
        <p:nvPicPr>
          <p:cNvPr id="3" name="Imagen 2"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87" y="3234927"/>
            <a:ext cx="5014760" cy="3431152"/>
          </a:xfrm>
          <a:prstGeom prst="rect">
            <a:avLst/>
          </a:prstGeom>
        </p:spPr>
      </p:pic>
      <p:pic>
        <p:nvPicPr>
          <p:cNvPr id="4" name="Imagen 3" descr="Recorte de pantall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190" y="5350989"/>
            <a:ext cx="2210108" cy="895475"/>
          </a:xfrm>
          <a:prstGeom prst="rect">
            <a:avLst/>
          </a:prstGeom>
        </p:spPr>
      </p:pic>
      <p:cxnSp>
        <p:nvCxnSpPr>
          <p:cNvPr id="7" name="Conector recto de flecha 6"/>
          <p:cNvCxnSpPr/>
          <p:nvPr/>
        </p:nvCxnSpPr>
        <p:spPr>
          <a:xfrm flipH="1">
            <a:off x="1695796" y="2053244"/>
            <a:ext cx="3275215" cy="2439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a:cxnSpLocks/>
            <a:endCxn id="4" idx="1"/>
          </p:cNvCxnSpPr>
          <p:nvPr/>
        </p:nvCxnSpPr>
        <p:spPr>
          <a:xfrm>
            <a:off x="1695796" y="4492374"/>
            <a:ext cx="6279394" cy="1306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1873134" y="187105"/>
            <a:ext cx="8703425" cy="461665"/>
          </a:xfrm>
          <a:prstGeom prst="rect">
            <a:avLst/>
          </a:prstGeom>
          <a:noFill/>
        </p:spPr>
        <p:txBody>
          <a:bodyPr wrap="square" rtlCol="0">
            <a:spAutoFit/>
          </a:bodyPr>
          <a:lstStyle/>
          <a:p>
            <a:r>
              <a:rPr lang="en-US" sz="2400" b="1" dirty="0"/>
              <a:t>Creamos nuestro proyecto y seguimos los pasos tan cual se indica.</a:t>
            </a:r>
            <a:endParaRPr lang="es-ES" sz="2400" b="1" dirty="0"/>
          </a:p>
        </p:txBody>
      </p:sp>
      <p:sp>
        <p:nvSpPr>
          <p:cNvPr id="22" name="CuadroTexto 21"/>
          <p:cNvSpPr txBox="1"/>
          <p:nvPr/>
        </p:nvSpPr>
        <p:spPr>
          <a:xfrm>
            <a:off x="4414058" y="1731942"/>
            <a:ext cx="290945" cy="400110"/>
          </a:xfrm>
          <a:prstGeom prst="rect">
            <a:avLst/>
          </a:prstGeom>
          <a:noFill/>
          <a:ln w="28575">
            <a:solidFill>
              <a:srgbClr val="FF0000"/>
            </a:solidFill>
          </a:ln>
        </p:spPr>
        <p:txBody>
          <a:bodyPr wrap="square" rtlCol="0">
            <a:spAutoFit/>
          </a:bodyPr>
          <a:lstStyle/>
          <a:p>
            <a:r>
              <a:rPr lang="en-US" sz="2000" b="1" dirty="0"/>
              <a:t>1</a:t>
            </a:r>
            <a:endParaRPr lang="es-ES" sz="2000" b="1" dirty="0"/>
          </a:p>
        </p:txBody>
      </p:sp>
      <p:sp>
        <p:nvSpPr>
          <p:cNvPr id="23" name="CuadroTexto 22"/>
          <p:cNvSpPr txBox="1"/>
          <p:nvPr/>
        </p:nvSpPr>
        <p:spPr>
          <a:xfrm>
            <a:off x="171282" y="4211905"/>
            <a:ext cx="290945" cy="400110"/>
          </a:xfrm>
          <a:prstGeom prst="rect">
            <a:avLst/>
          </a:prstGeom>
          <a:noFill/>
          <a:ln w="28575">
            <a:solidFill>
              <a:srgbClr val="FF0000"/>
            </a:solidFill>
          </a:ln>
        </p:spPr>
        <p:txBody>
          <a:bodyPr wrap="square" rtlCol="0">
            <a:spAutoFit/>
          </a:bodyPr>
          <a:lstStyle/>
          <a:p>
            <a:r>
              <a:rPr lang="en-US" sz="2000" b="1" dirty="0"/>
              <a:t>2</a:t>
            </a:r>
            <a:endParaRPr lang="es-ES" sz="2000" b="1" dirty="0"/>
          </a:p>
        </p:txBody>
      </p:sp>
    </p:spTree>
    <p:extLst>
      <p:ext uri="{BB962C8B-B14F-4D97-AF65-F5344CB8AC3E}">
        <p14:creationId xmlns:p14="http://schemas.microsoft.com/office/powerpoint/2010/main" val="304116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416311-48D2-4A3D-91B3-3B53A1A9D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370" y="97394"/>
            <a:ext cx="9821646" cy="6496957"/>
          </a:xfrm>
          <a:prstGeom prst="rect">
            <a:avLst/>
          </a:prstGeom>
        </p:spPr>
      </p:pic>
      <p:sp>
        <p:nvSpPr>
          <p:cNvPr id="3" name="CuadroTexto 2"/>
          <p:cNvSpPr txBox="1"/>
          <p:nvPr/>
        </p:nvSpPr>
        <p:spPr>
          <a:xfrm>
            <a:off x="162984" y="3505165"/>
            <a:ext cx="2975071" cy="2862322"/>
          </a:xfrm>
          <a:prstGeom prst="rect">
            <a:avLst/>
          </a:prstGeom>
          <a:solidFill>
            <a:srgbClr val="92D050"/>
          </a:solidFill>
          <a:ln>
            <a:solidFill>
              <a:srgbClr val="00B050"/>
            </a:solidFill>
          </a:ln>
        </p:spPr>
        <p:txBody>
          <a:bodyPr wrap="square" rtlCol="0">
            <a:spAutoFit/>
          </a:bodyPr>
          <a:lstStyle/>
          <a:p>
            <a:pPr algn="just"/>
            <a:r>
              <a:rPr lang="en-US" dirty="0"/>
              <a:t>Al darle a crear nos saldra esta Ventana con las opciones de (Maestro Detalle, Con Pestaña, Shell, y En Blanco), si tienen en el programa en Español o en Ingles son las mismas opciones, aqui vamos a escoger la ultima opcion, la cual es una Solucion en Blanco,.</a:t>
            </a:r>
            <a:endParaRPr lang="es-ES" dirty="0"/>
          </a:p>
        </p:txBody>
      </p:sp>
      <p:cxnSp>
        <p:nvCxnSpPr>
          <p:cNvPr id="5" name="Conector recto de flecha 4"/>
          <p:cNvCxnSpPr>
            <a:cxnSpLocks/>
            <a:stCxn id="3" idx="0"/>
          </p:cNvCxnSpPr>
          <p:nvPr/>
        </p:nvCxnSpPr>
        <p:spPr>
          <a:xfrm flipV="1">
            <a:off x="1650520" y="1288475"/>
            <a:ext cx="2142162" cy="22166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5555865" y="4723411"/>
            <a:ext cx="6407920" cy="1754326"/>
          </a:xfrm>
          <a:prstGeom prst="rect">
            <a:avLst/>
          </a:prstGeom>
          <a:solidFill>
            <a:schemeClr val="accent2">
              <a:lumMod val="20000"/>
              <a:lumOff val="80000"/>
            </a:schemeClr>
          </a:solidFill>
          <a:ln>
            <a:solidFill>
              <a:srgbClr val="00B050"/>
            </a:solidFill>
          </a:ln>
        </p:spPr>
        <p:txBody>
          <a:bodyPr wrap="square" rtlCol="0">
            <a:spAutoFit/>
          </a:bodyPr>
          <a:lstStyle/>
          <a:p>
            <a:pPr algn="just"/>
            <a:r>
              <a:rPr lang="en-US" dirty="0"/>
              <a:t>Al escoger la ultima opcion, la cual es una Solucion en Blanco, veremos donde dice (“</a:t>
            </a:r>
            <a:r>
              <a:rPr lang="en-US" b="1" dirty="0"/>
              <a:t>Plan to Develop for</a:t>
            </a:r>
            <a:r>
              <a:rPr lang="en-US" dirty="0"/>
              <a:t>”) 3 opciones, las cuales son (</a:t>
            </a:r>
            <a:r>
              <a:rPr lang="en-US" b="1" dirty="0">
                <a:solidFill>
                  <a:srgbClr val="00B050"/>
                </a:solidFill>
              </a:rPr>
              <a:t>Android, IOS, Windows (UWP)</a:t>
            </a:r>
            <a:r>
              <a:rPr lang="en-US" dirty="0"/>
              <a:t>), esta ultima desactivada por defecto, es decir al crear esta Solucion, ya viene con las principales Plataformas (Android, IOS, y Windows), para poder compilar y desplegar en algunos de estos sistemas Operativos.</a:t>
            </a:r>
            <a:endParaRPr lang="es-ES" dirty="0"/>
          </a:p>
        </p:txBody>
      </p:sp>
      <p:cxnSp>
        <p:nvCxnSpPr>
          <p:cNvPr id="8" name="Conector recto de flecha 7"/>
          <p:cNvCxnSpPr>
            <a:cxnSpLocks/>
            <a:stCxn id="7" idx="1"/>
          </p:cNvCxnSpPr>
          <p:nvPr/>
        </p:nvCxnSpPr>
        <p:spPr>
          <a:xfrm flipH="1" flipV="1">
            <a:off x="4625591" y="4936326"/>
            <a:ext cx="930274" cy="66424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8915400" y="504183"/>
            <a:ext cx="3113616" cy="1200329"/>
          </a:xfrm>
          <a:prstGeom prst="rect">
            <a:avLst/>
          </a:prstGeom>
          <a:solidFill>
            <a:srgbClr val="FFFF00"/>
          </a:solidFill>
          <a:ln>
            <a:solidFill>
              <a:srgbClr val="FFFF00"/>
            </a:solidFill>
          </a:ln>
        </p:spPr>
        <p:txBody>
          <a:bodyPr wrap="square" rtlCol="0">
            <a:spAutoFit/>
          </a:bodyPr>
          <a:lstStyle/>
          <a:p>
            <a:pPr algn="ctr"/>
            <a:r>
              <a:rPr lang="en-US" dirty="0"/>
              <a:t>Le damos a Crear y esperamos que termine de crear nuestro proyecto y hacer las modificaciones necesarias.</a:t>
            </a:r>
            <a:endParaRPr lang="es-ES" dirty="0"/>
          </a:p>
        </p:txBody>
      </p:sp>
      <p:cxnSp>
        <p:nvCxnSpPr>
          <p:cNvPr id="12" name="Conector recto de flecha 11"/>
          <p:cNvCxnSpPr>
            <a:cxnSpLocks/>
            <a:stCxn id="10" idx="1"/>
          </p:cNvCxnSpPr>
          <p:nvPr/>
        </p:nvCxnSpPr>
        <p:spPr>
          <a:xfrm flipH="1">
            <a:off x="4229102" y="1104348"/>
            <a:ext cx="4686298" cy="216987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1">
            <a:extLst>
              <a:ext uri="{FF2B5EF4-FFF2-40B4-BE49-F238E27FC236}">
                <a16:creationId xmlns:a16="http://schemas.microsoft.com/office/drawing/2014/main" id="{29EB44A8-36DC-4448-9594-3E0BC57816DA}"/>
              </a:ext>
            </a:extLst>
          </p:cNvPr>
          <p:cNvCxnSpPr>
            <a:cxnSpLocks/>
            <a:stCxn id="10" idx="2"/>
          </p:cNvCxnSpPr>
          <p:nvPr/>
        </p:nvCxnSpPr>
        <p:spPr>
          <a:xfrm flipH="1">
            <a:off x="9351820" y="1704512"/>
            <a:ext cx="1120388" cy="52177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063B53-D173-49C7-A465-1FC373AB0CDA}"/>
              </a:ext>
            </a:extLst>
          </p:cNvPr>
          <p:cNvSpPr txBox="1"/>
          <p:nvPr/>
        </p:nvSpPr>
        <p:spPr>
          <a:xfrm>
            <a:off x="1500787" y="2750998"/>
            <a:ext cx="488373" cy="523220"/>
          </a:xfrm>
          <a:prstGeom prst="rect">
            <a:avLst/>
          </a:prstGeom>
          <a:noFill/>
        </p:spPr>
        <p:txBody>
          <a:bodyPr wrap="square" rtlCol="0">
            <a:spAutoFit/>
          </a:bodyPr>
          <a:lstStyle/>
          <a:p>
            <a:pPr algn="ctr"/>
            <a:r>
              <a:rPr lang="en-US" sz="2800" b="1" dirty="0">
                <a:solidFill>
                  <a:srgbClr val="FF0000"/>
                </a:solidFill>
              </a:rPr>
              <a:t>3</a:t>
            </a:r>
            <a:endParaRPr lang="es-DO" sz="2800" b="1" dirty="0">
              <a:solidFill>
                <a:srgbClr val="FF0000"/>
              </a:solidFill>
            </a:endParaRPr>
          </a:p>
        </p:txBody>
      </p:sp>
      <p:sp>
        <p:nvSpPr>
          <p:cNvPr id="23" name="TextBox 22">
            <a:extLst>
              <a:ext uri="{FF2B5EF4-FFF2-40B4-BE49-F238E27FC236}">
                <a16:creationId xmlns:a16="http://schemas.microsoft.com/office/drawing/2014/main" id="{2A0FB825-6032-4572-9690-07CE87D114AE}"/>
              </a:ext>
            </a:extLst>
          </p:cNvPr>
          <p:cNvSpPr txBox="1"/>
          <p:nvPr/>
        </p:nvSpPr>
        <p:spPr>
          <a:xfrm>
            <a:off x="5090728" y="4819712"/>
            <a:ext cx="488373" cy="523220"/>
          </a:xfrm>
          <a:prstGeom prst="rect">
            <a:avLst/>
          </a:prstGeom>
          <a:noFill/>
        </p:spPr>
        <p:txBody>
          <a:bodyPr wrap="square" rtlCol="0">
            <a:spAutoFit/>
          </a:bodyPr>
          <a:lstStyle/>
          <a:p>
            <a:pPr algn="ctr"/>
            <a:r>
              <a:rPr lang="en-US" sz="2800" b="1" dirty="0">
                <a:solidFill>
                  <a:srgbClr val="FF0000"/>
                </a:solidFill>
              </a:rPr>
              <a:t>4</a:t>
            </a:r>
            <a:endParaRPr lang="es-DO" sz="2800" b="1" dirty="0">
              <a:solidFill>
                <a:srgbClr val="FF0000"/>
              </a:solidFill>
            </a:endParaRPr>
          </a:p>
        </p:txBody>
      </p:sp>
      <p:sp>
        <p:nvSpPr>
          <p:cNvPr id="25" name="TextBox 24">
            <a:extLst>
              <a:ext uri="{FF2B5EF4-FFF2-40B4-BE49-F238E27FC236}">
                <a16:creationId xmlns:a16="http://schemas.microsoft.com/office/drawing/2014/main" id="{6DEEAF2E-3DF7-495A-9F26-2DC1C4EBDFC7}"/>
              </a:ext>
            </a:extLst>
          </p:cNvPr>
          <p:cNvSpPr txBox="1"/>
          <p:nvPr/>
        </p:nvSpPr>
        <p:spPr>
          <a:xfrm>
            <a:off x="8317922" y="703554"/>
            <a:ext cx="488373" cy="523220"/>
          </a:xfrm>
          <a:prstGeom prst="rect">
            <a:avLst/>
          </a:prstGeom>
          <a:noFill/>
        </p:spPr>
        <p:txBody>
          <a:bodyPr wrap="square" rtlCol="0">
            <a:spAutoFit/>
          </a:bodyPr>
          <a:lstStyle/>
          <a:p>
            <a:pPr algn="ctr"/>
            <a:r>
              <a:rPr lang="en-US" sz="2800" b="1" dirty="0">
                <a:solidFill>
                  <a:srgbClr val="FF0000"/>
                </a:solidFill>
              </a:rPr>
              <a:t>5</a:t>
            </a:r>
            <a:endParaRPr lang="es-DO" sz="2800" b="1" dirty="0">
              <a:solidFill>
                <a:srgbClr val="FF0000"/>
              </a:solidFill>
            </a:endParaRPr>
          </a:p>
        </p:txBody>
      </p:sp>
    </p:spTree>
    <p:extLst>
      <p:ext uri="{BB962C8B-B14F-4D97-AF65-F5344CB8AC3E}">
        <p14:creationId xmlns:p14="http://schemas.microsoft.com/office/powerpoint/2010/main" val="413075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949EBF-4E88-487A-B89E-0F15A40F65C1}"/>
              </a:ext>
            </a:extLst>
          </p:cNvPr>
          <p:cNvSpPr txBox="1"/>
          <p:nvPr/>
        </p:nvSpPr>
        <p:spPr>
          <a:xfrm>
            <a:off x="238942" y="985762"/>
            <a:ext cx="11714116" cy="2062103"/>
          </a:xfrm>
          <a:prstGeom prst="rect">
            <a:avLst/>
          </a:prstGeom>
          <a:noFill/>
        </p:spPr>
        <p:txBody>
          <a:bodyPr wrap="square">
            <a:spAutoFit/>
          </a:bodyPr>
          <a:lstStyle/>
          <a:p>
            <a:pPr algn="just"/>
            <a:r>
              <a:rPr lang="es-DO" sz="3200" dirty="0"/>
              <a:t>ScrollView es un diseño que puede desplazar su contenido. La ScrollView clase se deriva de la Layout clase y, de forma predeterminada, desplaza su contenido verticalmente. A ScrollView solo puede tener un hijo, aunque puede haber otros diseños.</a:t>
            </a:r>
          </a:p>
        </p:txBody>
      </p:sp>
      <p:sp>
        <p:nvSpPr>
          <p:cNvPr id="5" name="TextBox 4">
            <a:extLst>
              <a:ext uri="{FF2B5EF4-FFF2-40B4-BE49-F238E27FC236}">
                <a16:creationId xmlns:a16="http://schemas.microsoft.com/office/drawing/2014/main" id="{38E71168-316A-4F58-BE1D-65A59B348518}"/>
              </a:ext>
            </a:extLst>
          </p:cNvPr>
          <p:cNvSpPr txBox="1"/>
          <p:nvPr/>
        </p:nvSpPr>
        <p:spPr>
          <a:xfrm>
            <a:off x="1724297" y="182880"/>
            <a:ext cx="8752114" cy="584775"/>
          </a:xfrm>
          <a:prstGeom prst="rect">
            <a:avLst/>
          </a:prstGeom>
          <a:noFill/>
        </p:spPr>
        <p:txBody>
          <a:bodyPr wrap="square" rtlCol="0">
            <a:spAutoFit/>
          </a:bodyPr>
          <a:lstStyle/>
          <a:p>
            <a:pPr algn="ctr"/>
            <a:r>
              <a:rPr lang="en-US" sz="3200" b="1" dirty="0">
                <a:solidFill>
                  <a:srgbClr val="002060"/>
                </a:solidFill>
              </a:rPr>
              <a:t>USANDO EL SCROLLVIEW Y SUS PROPIEDADES</a:t>
            </a:r>
            <a:endParaRPr lang="es-DO" sz="3200" b="1" dirty="0">
              <a:solidFill>
                <a:srgbClr val="002060"/>
              </a:solidFill>
            </a:endParaRPr>
          </a:p>
        </p:txBody>
      </p:sp>
      <p:pic>
        <p:nvPicPr>
          <p:cNvPr id="1027" name="Picture 3" descr="ScrollView de Xamarin.Forms">
            <a:extLst>
              <a:ext uri="{FF2B5EF4-FFF2-40B4-BE49-F238E27FC236}">
                <a16:creationId xmlns:a16="http://schemas.microsoft.com/office/drawing/2014/main" id="{2922D82B-4A3C-4FC7-818C-0AB1ABD8F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297" y="3605349"/>
            <a:ext cx="9325573" cy="25620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8B08450-FC8D-41A0-8B68-3A1E73912D0B}"/>
              </a:ext>
            </a:extLst>
          </p:cNvPr>
          <p:cNvSpPr/>
          <p:nvPr/>
        </p:nvSpPr>
        <p:spPr>
          <a:xfrm>
            <a:off x="9431383" y="3605349"/>
            <a:ext cx="1750423" cy="2965268"/>
          </a:xfrm>
          <a:prstGeom prst="rect">
            <a:avLst/>
          </a:prstGeom>
          <a:noFill/>
          <a:ln>
            <a:solidFill>
              <a:srgbClr val="FFC0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516185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DC8CEE-60B5-4C0D-9C59-2AC3830156C9}"/>
              </a:ext>
            </a:extLst>
          </p:cNvPr>
          <p:cNvSpPr txBox="1"/>
          <p:nvPr/>
        </p:nvSpPr>
        <p:spPr>
          <a:xfrm>
            <a:off x="264523" y="1190412"/>
            <a:ext cx="11662954" cy="5324535"/>
          </a:xfrm>
          <a:prstGeom prst="rect">
            <a:avLst/>
          </a:prstGeom>
          <a:noFill/>
        </p:spPr>
        <p:txBody>
          <a:bodyPr wrap="square">
            <a:spAutoFit/>
          </a:bodyPr>
          <a:lstStyle/>
          <a:p>
            <a:pPr marL="342900" indent="-342900" algn="just">
              <a:buFont typeface="Wingdings" panose="05000000000000000000" pitchFamily="2" charset="2"/>
              <a:buChar char="ü"/>
            </a:pPr>
            <a:r>
              <a:rPr lang="es-DO" sz="2000" b="1" dirty="0"/>
              <a:t>Content: </a:t>
            </a:r>
            <a:r>
              <a:rPr lang="es-DO" sz="2000" dirty="0"/>
              <a:t>de tipo View, representa el contenido que se mostrará en el ScrollView.</a:t>
            </a:r>
          </a:p>
          <a:p>
            <a:pPr marL="342900" indent="-342900" algn="just">
              <a:buFont typeface="Wingdings" panose="05000000000000000000" pitchFamily="2" charset="2"/>
              <a:buChar char="ü"/>
            </a:pPr>
            <a:endParaRPr lang="es-DO" sz="2000" dirty="0"/>
          </a:p>
          <a:p>
            <a:pPr marL="342900" indent="-342900" algn="just">
              <a:buFont typeface="Wingdings" panose="05000000000000000000" pitchFamily="2" charset="2"/>
              <a:buChar char="ü"/>
            </a:pPr>
            <a:r>
              <a:rPr lang="es-DO" sz="2000" b="1" dirty="0"/>
              <a:t>Content Size: </a:t>
            </a:r>
            <a:r>
              <a:rPr lang="es-DO" sz="2000" dirty="0"/>
              <a:t>de tipo Size, representa el tamaño del contenido. Esta es una propiedad de solo lectura.</a:t>
            </a:r>
          </a:p>
          <a:p>
            <a:pPr marL="342900" indent="-342900" algn="just">
              <a:buFont typeface="Wingdings" panose="05000000000000000000" pitchFamily="2" charset="2"/>
              <a:buChar char="ü"/>
            </a:pPr>
            <a:endParaRPr lang="es-DO" sz="2000" dirty="0"/>
          </a:p>
          <a:p>
            <a:pPr marL="342900" indent="-342900" algn="just">
              <a:buFont typeface="Wingdings" panose="05000000000000000000" pitchFamily="2" charset="2"/>
              <a:buChar char="ü"/>
            </a:pPr>
            <a:r>
              <a:rPr lang="es-DO" sz="2000" b="1" dirty="0"/>
              <a:t>HorizontalScrollBarVisibility:</a:t>
            </a:r>
            <a:r>
              <a:rPr lang="es-DO" sz="2000" dirty="0"/>
              <a:t> de tipo ScrollBarVisibility, representa cuándo está visible la barra de desplazamiento horizontal.</a:t>
            </a:r>
          </a:p>
          <a:p>
            <a:pPr marL="342900" indent="-342900" algn="just">
              <a:buFont typeface="Wingdings" panose="05000000000000000000" pitchFamily="2" charset="2"/>
              <a:buChar char="ü"/>
            </a:pPr>
            <a:endParaRPr lang="es-DO" sz="2000" dirty="0"/>
          </a:p>
          <a:p>
            <a:pPr marL="342900" indent="-342900" algn="just">
              <a:buFont typeface="Wingdings" panose="05000000000000000000" pitchFamily="2" charset="2"/>
              <a:buChar char="ü"/>
            </a:pPr>
            <a:r>
              <a:rPr lang="es-DO" sz="2000" b="1" dirty="0"/>
              <a:t>Orientation: </a:t>
            </a:r>
            <a:r>
              <a:rPr lang="es-DO" sz="2000" dirty="0"/>
              <a:t>de tipo ScrollOrientation, representa la dirección de desplazamiento del ScrollView. El valor predeterminado de esta propiedad es Vertical.</a:t>
            </a:r>
          </a:p>
          <a:p>
            <a:pPr marL="342900" indent="-342900" algn="just">
              <a:buFont typeface="Wingdings" panose="05000000000000000000" pitchFamily="2" charset="2"/>
              <a:buChar char="ü"/>
            </a:pPr>
            <a:endParaRPr lang="es-DO" sz="2000" dirty="0"/>
          </a:p>
          <a:p>
            <a:pPr marL="342900" indent="-342900" algn="just">
              <a:buFont typeface="Wingdings" panose="05000000000000000000" pitchFamily="2" charset="2"/>
              <a:buChar char="ü"/>
            </a:pPr>
            <a:r>
              <a:rPr lang="es-DO" sz="2000" b="1" dirty="0"/>
              <a:t>ScrollX: </a:t>
            </a:r>
            <a:r>
              <a:rPr lang="es-DO" sz="2000" dirty="0"/>
              <a:t>de tipo double, indica la posición actual de desplazamiento X. El valor predeterminado de esta propiedad de solo lectura es 0.</a:t>
            </a:r>
          </a:p>
          <a:p>
            <a:pPr marL="342900" indent="-342900" algn="just">
              <a:buFont typeface="Wingdings" panose="05000000000000000000" pitchFamily="2" charset="2"/>
              <a:buChar char="ü"/>
            </a:pPr>
            <a:endParaRPr lang="es-DO" sz="2000" dirty="0"/>
          </a:p>
          <a:p>
            <a:pPr marL="342900" indent="-342900" algn="just">
              <a:buFont typeface="Wingdings" panose="05000000000000000000" pitchFamily="2" charset="2"/>
              <a:buChar char="ü"/>
            </a:pPr>
            <a:r>
              <a:rPr lang="es-DO" sz="2000" b="1" dirty="0"/>
              <a:t>ScrollY: </a:t>
            </a:r>
            <a:r>
              <a:rPr lang="es-DO" sz="2000" dirty="0"/>
              <a:t>de tipo double, indica la posición de desplazamiento Y actual. El valor predeterminado de esta propiedad de solo lectura es 0.</a:t>
            </a:r>
          </a:p>
          <a:p>
            <a:pPr marL="342900" indent="-342900" algn="just">
              <a:buFont typeface="Wingdings" panose="05000000000000000000" pitchFamily="2" charset="2"/>
              <a:buChar char="ü"/>
            </a:pPr>
            <a:r>
              <a:rPr lang="es-DO" sz="2000" b="1" dirty="0"/>
              <a:t>VerticalScrollBarVisibility: </a:t>
            </a:r>
            <a:r>
              <a:rPr lang="es-DO" sz="2000" dirty="0"/>
              <a:t>de tipo ScrollBarVisibility, representa cuándo está visible la barra de desplazamiento vertical.</a:t>
            </a:r>
          </a:p>
        </p:txBody>
      </p:sp>
      <p:sp>
        <p:nvSpPr>
          <p:cNvPr id="6" name="TextBox 5">
            <a:extLst>
              <a:ext uri="{FF2B5EF4-FFF2-40B4-BE49-F238E27FC236}">
                <a16:creationId xmlns:a16="http://schemas.microsoft.com/office/drawing/2014/main" id="{EFAB81B3-BCA6-405A-99A5-A18ABE9BD6F3}"/>
              </a:ext>
            </a:extLst>
          </p:cNvPr>
          <p:cNvSpPr txBox="1"/>
          <p:nvPr/>
        </p:nvSpPr>
        <p:spPr>
          <a:xfrm>
            <a:off x="264523" y="357443"/>
            <a:ext cx="8226333" cy="584775"/>
          </a:xfrm>
          <a:prstGeom prst="rect">
            <a:avLst/>
          </a:prstGeom>
          <a:noFill/>
        </p:spPr>
        <p:txBody>
          <a:bodyPr wrap="square">
            <a:spAutoFit/>
          </a:bodyPr>
          <a:lstStyle/>
          <a:p>
            <a:r>
              <a:rPr lang="es-DO" sz="3200" b="1" dirty="0">
                <a:solidFill>
                  <a:srgbClr val="002060"/>
                </a:solidFill>
              </a:rPr>
              <a:t>ScrollView define las siguientes propiedades:</a:t>
            </a:r>
          </a:p>
        </p:txBody>
      </p:sp>
    </p:spTree>
    <p:extLst>
      <p:ext uri="{BB962C8B-B14F-4D97-AF65-F5344CB8AC3E}">
        <p14:creationId xmlns:p14="http://schemas.microsoft.com/office/powerpoint/2010/main" val="1656592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64A7BB-359E-425F-8592-89DCE7B12392}"/>
              </a:ext>
            </a:extLst>
          </p:cNvPr>
          <p:cNvSpPr txBox="1"/>
          <p:nvPr/>
        </p:nvSpPr>
        <p:spPr>
          <a:xfrm>
            <a:off x="357352" y="445060"/>
            <a:ext cx="2513346" cy="646331"/>
          </a:xfrm>
          <a:prstGeom prst="rect">
            <a:avLst/>
          </a:prstGeom>
          <a:noFill/>
        </p:spPr>
        <p:txBody>
          <a:bodyPr wrap="square" rtlCol="0">
            <a:spAutoFit/>
          </a:bodyPr>
          <a:lstStyle/>
          <a:p>
            <a:r>
              <a:rPr lang="en-US" sz="3600" b="1" dirty="0">
                <a:solidFill>
                  <a:srgbClr val="002060"/>
                </a:solidFill>
                <a:effectLst>
                  <a:outerShdw blurRad="38100" dist="38100" dir="2700000" algn="tl">
                    <a:srgbClr val="000000">
                      <a:alpha val="43137"/>
                    </a:srgbClr>
                  </a:outerShdw>
                </a:effectLst>
              </a:rPr>
              <a:t>EJEMPLO:</a:t>
            </a:r>
            <a:endParaRPr lang="es-DO" sz="3600" b="1" dirty="0">
              <a:solidFill>
                <a:srgbClr val="00206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D193B51D-5017-4BCA-B0E9-58E67E54913F}"/>
              </a:ext>
            </a:extLst>
          </p:cNvPr>
          <p:cNvSpPr txBox="1"/>
          <p:nvPr/>
        </p:nvSpPr>
        <p:spPr>
          <a:xfrm>
            <a:off x="357352" y="2542594"/>
            <a:ext cx="11277600" cy="2123658"/>
          </a:xfrm>
          <a:prstGeom prst="rect">
            <a:avLst/>
          </a:prstGeom>
          <a:noFill/>
        </p:spPr>
        <p:txBody>
          <a:bodyPr wrap="square">
            <a:spAutoFit/>
          </a:bodyPr>
          <a:lstStyle/>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ScrollView</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StackLayout</a:t>
            </a:r>
            <a:r>
              <a:rPr lang="es-DO" sz="1200" dirty="0">
                <a:solidFill>
                  <a:srgbClr val="FF0000"/>
                </a:solidFill>
                <a:latin typeface="Consolas" panose="020B0609020204030204" pitchFamily="49" charset="0"/>
              </a:rPr>
              <a:t> BindableLayout.ItemsSource</a:t>
            </a:r>
            <a:r>
              <a:rPr lang="es-DO" sz="1200" dirty="0">
                <a:solidFill>
                  <a:srgbClr val="0000FF"/>
                </a:solidFill>
                <a:latin typeface="Consolas" panose="020B0609020204030204" pitchFamily="49" charset="0"/>
              </a:rPr>
              <a:t>="{</a:t>
            </a:r>
            <a:r>
              <a:rPr lang="es-DO" sz="1200" dirty="0">
                <a:solidFill>
                  <a:srgbClr val="A31515"/>
                </a:solidFill>
                <a:latin typeface="Consolas" panose="020B0609020204030204" pitchFamily="49" charset="0"/>
              </a:rPr>
              <a:t>x</a:t>
            </a:r>
            <a:r>
              <a:rPr lang="es-DO" sz="1200" dirty="0">
                <a:solidFill>
                  <a:srgbClr val="0000FF"/>
                </a:solidFill>
                <a:latin typeface="Consolas" panose="020B0609020204030204" pitchFamily="49" charset="0"/>
              </a:rPr>
              <a:t>:</a:t>
            </a:r>
            <a:r>
              <a:rPr lang="es-DO" sz="1200" dirty="0">
                <a:solidFill>
                  <a:srgbClr val="A31515"/>
                </a:solidFill>
                <a:latin typeface="Consolas" panose="020B0609020204030204" pitchFamily="49" charset="0"/>
              </a:rPr>
              <a:t>Static</a:t>
            </a:r>
            <a:r>
              <a:rPr lang="es-DO" sz="1200" dirty="0">
                <a:solidFill>
                  <a:srgbClr val="FF0000"/>
                </a:solidFill>
                <a:latin typeface="Consolas" panose="020B0609020204030204" pitchFamily="49" charset="0"/>
              </a:rPr>
              <a:t> local</a:t>
            </a:r>
            <a:r>
              <a:rPr lang="es-DO" sz="1200" dirty="0">
                <a:solidFill>
                  <a:srgbClr val="0000FF"/>
                </a:solidFill>
                <a:latin typeface="Consolas" panose="020B0609020204030204" pitchFamily="49" charset="0"/>
              </a:rPr>
              <a:t>:</a:t>
            </a:r>
            <a:r>
              <a:rPr lang="es-DO" sz="1200" dirty="0">
                <a:solidFill>
                  <a:srgbClr val="FF0000"/>
                </a:solidFill>
                <a:latin typeface="Consolas" panose="020B0609020204030204" pitchFamily="49" charset="0"/>
              </a:rPr>
              <a:t>NamedColor</a:t>
            </a:r>
            <a:r>
              <a:rPr lang="es-DO" sz="1200" dirty="0">
                <a:solidFill>
                  <a:srgbClr val="0000FF"/>
                </a:solidFill>
                <a:latin typeface="Consolas" panose="020B0609020204030204" pitchFamily="49" charset="0"/>
              </a:rPr>
              <a:t>.All}"&gt;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BindableLayout.ItemTemplate</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DataTemplate</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StackLayout</a:t>
            </a:r>
            <a:r>
              <a:rPr lang="es-DO" sz="1200" dirty="0">
                <a:solidFill>
                  <a:srgbClr val="FF0000"/>
                </a:solidFill>
                <a:latin typeface="Consolas" panose="020B0609020204030204" pitchFamily="49" charset="0"/>
              </a:rPr>
              <a:t> Orientation</a:t>
            </a:r>
            <a:r>
              <a:rPr lang="es-DO" sz="1200" dirty="0">
                <a:solidFill>
                  <a:srgbClr val="0000FF"/>
                </a:solidFill>
                <a:latin typeface="Consolas" panose="020B0609020204030204" pitchFamily="49" charset="0"/>
              </a:rPr>
              <a:t>="Horizontal"&gt;</a:t>
            </a:r>
            <a:endParaRPr lang="es-D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BoxView</a:t>
            </a:r>
            <a:r>
              <a:rPr lang="en-US" sz="1200" dirty="0">
                <a:solidFill>
                  <a:srgbClr val="FF0000"/>
                </a:solidFill>
                <a:latin typeface="Consolas" panose="020B0609020204030204" pitchFamily="49" charset="0"/>
              </a:rPr>
              <a:t> Color</a:t>
            </a:r>
            <a:r>
              <a:rPr lang="en-US" sz="1200" dirty="0">
                <a:solidFill>
                  <a:srgbClr val="0000FF"/>
                </a:solidFill>
                <a:latin typeface="Consolas" panose="020B0609020204030204" pitchFamily="49" charset="0"/>
              </a:rPr>
              <a:t>="{</a:t>
            </a:r>
            <a:r>
              <a:rPr lang="en-US" sz="1200" dirty="0">
                <a:solidFill>
                  <a:srgbClr val="A31515"/>
                </a:solidFill>
                <a:latin typeface="Consolas" panose="020B0609020204030204" pitchFamily="49" charset="0"/>
              </a:rPr>
              <a:t>Binding</a:t>
            </a:r>
            <a:r>
              <a:rPr lang="en-US" sz="1200" dirty="0">
                <a:solidFill>
                  <a:srgbClr val="FF0000"/>
                </a:solidFill>
                <a:latin typeface="Consolas" panose="020B0609020204030204" pitchFamily="49" charset="0"/>
              </a:rPr>
              <a:t> Color</a:t>
            </a:r>
            <a:r>
              <a:rPr lang="en-US" sz="1200" dirty="0">
                <a:solidFill>
                  <a:srgbClr val="0000FF"/>
                </a:solidFill>
                <a:latin typeface="Consolas" panose="020B0609020204030204" pitchFamily="49" charset="0"/>
              </a:rPr>
              <a:t>}"</a:t>
            </a:r>
            <a:r>
              <a:rPr lang="en-US" sz="1200" dirty="0">
                <a:solidFill>
                  <a:srgbClr val="FF0000"/>
                </a:solidFill>
                <a:latin typeface="Consolas" panose="020B0609020204030204" pitchFamily="49" charset="0"/>
              </a:rPr>
              <a:t> HeightRequest</a:t>
            </a:r>
            <a:r>
              <a:rPr lang="en-US" sz="1200" dirty="0">
                <a:solidFill>
                  <a:srgbClr val="0000FF"/>
                </a:solidFill>
                <a:latin typeface="Consolas" panose="020B0609020204030204" pitchFamily="49" charset="0"/>
              </a:rPr>
              <a:t>="32"</a:t>
            </a:r>
            <a:r>
              <a:rPr lang="en-US" sz="1200" dirty="0">
                <a:solidFill>
                  <a:srgbClr val="FF0000"/>
                </a:solidFill>
                <a:latin typeface="Consolas" panose="020B0609020204030204" pitchFamily="49" charset="0"/>
              </a:rPr>
              <a:t> WidthRequest</a:t>
            </a:r>
            <a:r>
              <a:rPr lang="en-US" sz="1200" dirty="0">
                <a:solidFill>
                  <a:srgbClr val="0000FF"/>
                </a:solidFill>
                <a:latin typeface="Consolas" panose="020B0609020204030204" pitchFamily="49" charset="0"/>
              </a:rPr>
              <a:t>="32"</a:t>
            </a:r>
            <a:r>
              <a:rPr lang="en-US" sz="1200" dirty="0">
                <a:solidFill>
                  <a:srgbClr val="FF0000"/>
                </a:solidFill>
                <a:latin typeface="Consolas" panose="020B0609020204030204" pitchFamily="49" charset="0"/>
              </a:rPr>
              <a:t> VerticalOptions</a:t>
            </a:r>
            <a:r>
              <a:rPr lang="en-US" sz="1200" dirty="0">
                <a:solidFill>
                  <a:srgbClr val="0000FF"/>
                </a:solidFill>
                <a:latin typeface="Consolas" panose="020B0609020204030204" pitchFamily="49" charset="0"/>
              </a:rPr>
              <a:t>="Center" /&gt;</a:t>
            </a:r>
            <a:endParaRPr lang="en-U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Label</a:t>
            </a:r>
            <a:r>
              <a:rPr lang="es-DO" sz="1200" dirty="0">
                <a:solidFill>
                  <a:srgbClr val="FF0000"/>
                </a:solidFill>
                <a:latin typeface="Consolas" panose="020B0609020204030204" pitchFamily="49" charset="0"/>
              </a:rPr>
              <a:t> Text</a:t>
            </a:r>
            <a:r>
              <a:rPr lang="es-DO" sz="1200" dirty="0">
                <a:solidFill>
                  <a:srgbClr val="0000FF"/>
                </a:solidFill>
                <a:latin typeface="Consolas" panose="020B0609020204030204" pitchFamily="49" charset="0"/>
              </a:rPr>
              <a:t>="{</a:t>
            </a:r>
            <a:r>
              <a:rPr lang="es-DO" sz="1200" dirty="0">
                <a:solidFill>
                  <a:srgbClr val="A31515"/>
                </a:solidFill>
                <a:latin typeface="Consolas" panose="020B0609020204030204" pitchFamily="49" charset="0"/>
              </a:rPr>
              <a:t>Binding</a:t>
            </a:r>
            <a:r>
              <a:rPr lang="es-DO" sz="1200" dirty="0">
                <a:solidFill>
                  <a:srgbClr val="FF0000"/>
                </a:solidFill>
                <a:latin typeface="Consolas" panose="020B0609020204030204" pitchFamily="49" charset="0"/>
              </a:rPr>
              <a:t> FriendlyName</a:t>
            </a:r>
            <a:r>
              <a:rPr lang="es-DO" sz="1200" dirty="0">
                <a:solidFill>
                  <a:srgbClr val="0000FF"/>
                </a:solidFill>
                <a:latin typeface="Consolas" panose="020B0609020204030204" pitchFamily="49" charset="0"/>
              </a:rPr>
              <a:t>}"</a:t>
            </a:r>
            <a:r>
              <a:rPr lang="es-DO" sz="1200" dirty="0">
                <a:solidFill>
                  <a:srgbClr val="FF0000"/>
                </a:solidFill>
                <a:latin typeface="Consolas" panose="020B0609020204030204" pitchFamily="49" charset="0"/>
              </a:rPr>
              <a:t> FontSize</a:t>
            </a:r>
            <a:r>
              <a:rPr lang="es-DO" sz="1200" dirty="0">
                <a:solidFill>
                  <a:srgbClr val="0000FF"/>
                </a:solidFill>
                <a:latin typeface="Consolas" panose="020B0609020204030204" pitchFamily="49" charset="0"/>
              </a:rPr>
              <a:t>="24"</a:t>
            </a:r>
            <a:r>
              <a:rPr lang="es-DO" sz="1200" dirty="0">
                <a:solidFill>
                  <a:srgbClr val="FF0000"/>
                </a:solidFill>
                <a:latin typeface="Consolas" panose="020B0609020204030204" pitchFamily="49" charset="0"/>
              </a:rPr>
              <a:t> VerticalOptions</a:t>
            </a:r>
            <a:r>
              <a:rPr lang="es-DO" sz="1200" dirty="0">
                <a:solidFill>
                  <a:srgbClr val="0000FF"/>
                </a:solidFill>
                <a:latin typeface="Consolas" panose="020B0609020204030204" pitchFamily="49" charset="0"/>
              </a:rPr>
              <a:t>="Center" /&gt;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StackLayout</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DataTemplate</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BindableLayout.ItemTemplate</a:t>
            </a:r>
            <a:r>
              <a:rPr lang="es-DO" sz="1200" dirty="0">
                <a:solidFill>
                  <a:srgbClr val="0000FF"/>
                </a:solidFill>
                <a:latin typeface="Consolas" panose="020B0609020204030204" pitchFamily="49" charset="0"/>
              </a:rPr>
              <a:t>&gt;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&lt;/</a:t>
            </a:r>
            <a:r>
              <a:rPr lang="es-DO" sz="1200" dirty="0">
                <a:solidFill>
                  <a:srgbClr val="A31515"/>
                </a:solidFill>
                <a:latin typeface="Consolas" panose="020B0609020204030204" pitchFamily="49" charset="0"/>
              </a:rPr>
              <a:t>StackLayout</a:t>
            </a:r>
            <a:r>
              <a:rPr lang="es-DO" sz="1200" dirty="0">
                <a:solidFill>
                  <a:srgbClr val="0000FF"/>
                </a:solidFill>
                <a:latin typeface="Consolas" panose="020B0609020204030204" pitchFamily="49" charset="0"/>
              </a:rPr>
              <a:t>&gt;</a:t>
            </a:r>
            <a:endParaRPr lang="es-DO" sz="1200" dirty="0"/>
          </a:p>
        </p:txBody>
      </p:sp>
    </p:spTree>
    <p:extLst>
      <p:ext uri="{BB962C8B-B14F-4D97-AF65-F5344CB8AC3E}">
        <p14:creationId xmlns:p14="http://schemas.microsoft.com/office/powerpoint/2010/main" val="582350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n2">
            <a:extLst>
              <a:ext uri="{FF2B5EF4-FFF2-40B4-BE49-F238E27FC236}">
                <a16:creationId xmlns:a16="http://schemas.microsoft.com/office/drawing/2014/main" id="{BB144884-1968-40EB-945F-7101A3D9E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795" y="1277031"/>
            <a:ext cx="7258410" cy="410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74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949EBF-4E88-487A-B89E-0F15A40F65C1}"/>
              </a:ext>
            </a:extLst>
          </p:cNvPr>
          <p:cNvSpPr txBox="1"/>
          <p:nvPr/>
        </p:nvSpPr>
        <p:spPr>
          <a:xfrm>
            <a:off x="238942" y="985762"/>
            <a:ext cx="11714116" cy="2554545"/>
          </a:xfrm>
          <a:prstGeom prst="rect">
            <a:avLst/>
          </a:prstGeom>
          <a:noFill/>
        </p:spPr>
        <p:txBody>
          <a:bodyPr wrap="square">
            <a:spAutoFit/>
          </a:bodyPr>
          <a:lstStyle/>
          <a:p>
            <a:pPr algn="just"/>
            <a:r>
              <a:rPr lang="es-DO" sz="2000" b="1" i="0" dirty="0">
                <a:solidFill>
                  <a:srgbClr val="404040"/>
                </a:solidFill>
                <a:effectLst/>
                <a:latin typeface="Arimo"/>
              </a:rPr>
              <a:t>FlexLayout es un contenedor de elementos para Xamarin.Forms que en lo tiene parecido varios contenedores, </a:t>
            </a:r>
            <a:r>
              <a:rPr lang="es-DO" sz="2000" b="0" i="0" dirty="0">
                <a:solidFill>
                  <a:srgbClr val="404040"/>
                </a:solidFill>
                <a:effectLst/>
                <a:latin typeface="Arimo"/>
              </a:rPr>
              <a:t>pero en lo personal más con:</a:t>
            </a:r>
          </a:p>
          <a:p>
            <a:pPr marL="342900" indent="-342900" algn="just">
              <a:buFont typeface="Wingdings" panose="05000000000000000000" pitchFamily="2" charset="2"/>
              <a:buChar char="ü"/>
            </a:pPr>
            <a:r>
              <a:rPr lang="es-DO" sz="2000" b="0" i="0" dirty="0">
                <a:solidFill>
                  <a:srgbClr val="404040"/>
                </a:solidFill>
                <a:effectLst/>
                <a:latin typeface="Arimo"/>
              </a:rPr>
              <a:t>StackLayout</a:t>
            </a:r>
          </a:p>
          <a:p>
            <a:pPr marL="342900" indent="-342900" algn="just">
              <a:buFont typeface="Wingdings" panose="05000000000000000000" pitchFamily="2" charset="2"/>
              <a:buChar char="ü"/>
            </a:pPr>
            <a:r>
              <a:rPr lang="es-DO" sz="2000" b="0" i="0" dirty="0">
                <a:solidFill>
                  <a:srgbClr val="404040"/>
                </a:solidFill>
                <a:effectLst/>
                <a:latin typeface="Arimo"/>
              </a:rPr>
              <a:t>Grid</a:t>
            </a:r>
          </a:p>
          <a:p>
            <a:pPr algn="just"/>
            <a:r>
              <a:rPr lang="es-DO" sz="2000" b="0" i="0" dirty="0">
                <a:solidFill>
                  <a:srgbClr val="404040"/>
                </a:solidFill>
                <a:effectLst/>
                <a:latin typeface="Arimo"/>
              </a:rPr>
              <a:t>FlexLayout nos ayuda a acomodar y alinear de madera distribuida(o no), los elementos de una pantalla y tiene la capacidad de envolverlos si hubiera muchos para que quepan en una sola fila o columna, haciendo nuestra vista responsiva, cuenta con muchas opciones para la orientación  del dispositivo y así adaptarse a diferentes tamaños de pantalla.</a:t>
            </a:r>
          </a:p>
        </p:txBody>
      </p:sp>
      <p:sp>
        <p:nvSpPr>
          <p:cNvPr id="5" name="TextBox 4">
            <a:extLst>
              <a:ext uri="{FF2B5EF4-FFF2-40B4-BE49-F238E27FC236}">
                <a16:creationId xmlns:a16="http://schemas.microsoft.com/office/drawing/2014/main" id="{38E71168-316A-4F58-BE1D-65A59B348518}"/>
              </a:ext>
            </a:extLst>
          </p:cNvPr>
          <p:cNvSpPr txBox="1"/>
          <p:nvPr/>
        </p:nvSpPr>
        <p:spPr>
          <a:xfrm>
            <a:off x="1834025" y="192024"/>
            <a:ext cx="8752114" cy="584775"/>
          </a:xfrm>
          <a:prstGeom prst="rect">
            <a:avLst/>
          </a:prstGeom>
          <a:noFill/>
        </p:spPr>
        <p:txBody>
          <a:bodyPr wrap="square" rtlCol="0">
            <a:spAutoFit/>
          </a:bodyPr>
          <a:lstStyle/>
          <a:p>
            <a:pPr algn="ctr"/>
            <a:r>
              <a:rPr lang="en-US" sz="3200" b="1" dirty="0">
                <a:solidFill>
                  <a:srgbClr val="002060"/>
                </a:solidFill>
              </a:rPr>
              <a:t>EL </a:t>
            </a:r>
            <a:r>
              <a:rPr lang="es-DO" sz="3200" b="1" i="0" dirty="0">
                <a:solidFill>
                  <a:srgbClr val="404040"/>
                </a:solidFill>
                <a:effectLst/>
                <a:latin typeface="Arimo"/>
              </a:rPr>
              <a:t>FLEXLAYOUT</a:t>
            </a:r>
            <a:r>
              <a:rPr lang="en-US" sz="3200" b="1" dirty="0">
                <a:solidFill>
                  <a:srgbClr val="002060"/>
                </a:solidFill>
              </a:rPr>
              <a:t> Y SUS PROPIEDADES</a:t>
            </a:r>
            <a:endParaRPr lang="es-DO" sz="3200" b="1" dirty="0">
              <a:solidFill>
                <a:srgbClr val="002060"/>
              </a:solidFill>
            </a:endParaRPr>
          </a:p>
        </p:txBody>
      </p:sp>
      <p:pic>
        <p:nvPicPr>
          <p:cNvPr id="1027" name="Picture 3" descr="ScrollView de Xamarin.Forms">
            <a:extLst>
              <a:ext uri="{FF2B5EF4-FFF2-40B4-BE49-F238E27FC236}">
                <a16:creationId xmlns:a16="http://schemas.microsoft.com/office/drawing/2014/main" id="{2922D82B-4A3C-4FC7-818C-0AB1ABD8F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297" y="3605349"/>
            <a:ext cx="9325573" cy="25620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8B08450-FC8D-41A0-8B68-3A1E73912D0B}"/>
              </a:ext>
            </a:extLst>
          </p:cNvPr>
          <p:cNvSpPr/>
          <p:nvPr/>
        </p:nvSpPr>
        <p:spPr>
          <a:xfrm>
            <a:off x="7984969" y="3540307"/>
            <a:ext cx="1549729" cy="2965268"/>
          </a:xfrm>
          <a:prstGeom prst="rect">
            <a:avLst/>
          </a:prstGeom>
          <a:noFill/>
          <a:ln>
            <a:solidFill>
              <a:srgbClr val="FFC0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886818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2D2D9B-D9FF-4EE6-BCB4-581446F9E73E}"/>
              </a:ext>
            </a:extLst>
          </p:cNvPr>
          <p:cNvSpPr txBox="1"/>
          <p:nvPr/>
        </p:nvSpPr>
        <p:spPr>
          <a:xfrm>
            <a:off x="222365" y="243512"/>
            <a:ext cx="11864340" cy="6370975"/>
          </a:xfrm>
          <a:prstGeom prst="rect">
            <a:avLst/>
          </a:prstGeom>
          <a:noFill/>
        </p:spPr>
        <p:txBody>
          <a:bodyPr wrap="square">
            <a:spAutoFit/>
          </a:bodyPr>
          <a:lstStyle/>
          <a:p>
            <a:pPr algn="just"/>
            <a:r>
              <a:rPr lang="es-DO" sz="2400" b="1" i="0" dirty="0">
                <a:effectLst>
                  <a:outerShdw blurRad="38100" dist="38100" dir="2700000" algn="tl">
                    <a:srgbClr val="000000">
                      <a:alpha val="43137"/>
                    </a:srgbClr>
                  </a:outerShdw>
                </a:effectLst>
                <a:latin typeface="Lato"/>
              </a:rPr>
              <a:t>Propiedades de FlexLayout:</a:t>
            </a:r>
          </a:p>
          <a:p>
            <a:pPr algn="just"/>
            <a:endParaRPr lang="es-DO" sz="2400" b="1" i="0" dirty="0">
              <a:effectLst/>
              <a:latin typeface="Lato"/>
            </a:endParaRPr>
          </a:p>
          <a:p>
            <a:pPr algn="just"/>
            <a:r>
              <a:rPr lang="es-ES" sz="2400" dirty="0"/>
              <a:t>Una de las propiedades más importantes de </a:t>
            </a:r>
            <a:r>
              <a:rPr lang="es-ES" sz="2400" b="1" dirty="0"/>
              <a:t>FlexLayout</a:t>
            </a:r>
            <a:r>
              <a:rPr lang="es-ES" sz="2400" dirty="0"/>
              <a:t> es </a:t>
            </a:r>
            <a:r>
              <a:rPr lang="es-ES" sz="2400" b="1" dirty="0"/>
              <a:t>Direction</a:t>
            </a:r>
            <a:r>
              <a:rPr lang="es-ES" sz="2400" dirty="0"/>
              <a:t>. Esta propiedad contiene los siguientes valores:</a:t>
            </a:r>
          </a:p>
          <a:p>
            <a:pPr algn="just"/>
            <a:endParaRPr lang="es-ES" sz="2400" dirty="0"/>
          </a:p>
          <a:p>
            <a:pPr marL="342900" indent="-342900" algn="just">
              <a:buFont typeface="Wingdings" panose="05000000000000000000" pitchFamily="2" charset="2"/>
              <a:buChar char="q"/>
            </a:pPr>
            <a:r>
              <a:rPr lang="es-ES" sz="2400" b="1" dirty="0"/>
              <a:t>Row</a:t>
            </a:r>
            <a:r>
              <a:rPr lang="es-ES" sz="2400" dirty="0"/>
              <a:t>: Los elementos se posicionan en una fila horizontal, ordenándose de izquierda a derecha.</a:t>
            </a:r>
          </a:p>
          <a:p>
            <a:pPr marL="342900" indent="-342900" algn="just">
              <a:buFont typeface="Wingdings" panose="05000000000000000000" pitchFamily="2" charset="2"/>
              <a:buChar char="q"/>
            </a:pPr>
            <a:r>
              <a:rPr lang="es-ES" sz="2400" b="1" dirty="0"/>
              <a:t>Column</a:t>
            </a:r>
            <a:r>
              <a:rPr lang="es-ES" sz="2400" dirty="0"/>
              <a:t>: Los elementos se apilan en una columna vertical, ordenándose de arriba hacia abajo.</a:t>
            </a:r>
          </a:p>
          <a:p>
            <a:pPr marL="342900" indent="-342900" algn="just">
              <a:buFont typeface="Wingdings" panose="05000000000000000000" pitchFamily="2" charset="2"/>
              <a:buChar char="q"/>
            </a:pPr>
            <a:r>
              <a:rPr lang="es-ES" sz="2400" b="1" dirty="0"/>
              <a:t>RowReverse</a:t>
            </a:r>
            <a:r>
              <a:rPr lang="es-ES" sz="2400" dirty="0"/>
              <a:t>: Similar a "Row", pero el orden se invierte, apareciendo primero el último elemento.</a:t>
            </a:r>
          </a:p>
          <a:p>
            <a:pPr marL="342900" indent="-342900" algn="just">
              <a:buFont typeface="Wingdings" panose="05000000000000000000" pitchFamily="2" charset="2"/>
              <a:buChar char="q"/>
            </a:pPr>
            <a:r>
              <a:rPr lang="es-ES" sz="2400" b="1" dirty="0"/>
              <a:t>ColumnReverse</a:t>
            </a:r>
            <a:r>
              <a:rPr lang="es-ES" sz="2400" dirty="0"/>
              <a:t>: Similar a "Column", pero el orden también se invierte, apareciendo primero el último elemento.</a:t>
            </a:r>
          </a:p>
          <a:p>
            <a:pPr algn="just">
              <a:buFont typeface="Arial" panose="020B0604020202020204" pitchFamily="34" charset="0"/>
              <a:buChar char="•"/>
            </a:pPr>
            <a:endParaRPr lang="es-DO" sz="2400" b="0" i="0" dirty="0">
              <a:solidFill>
                <a:srgbClr val="404040"/>
              </a:solidFill>
              <a:effectLst/>
              <a:latin typeface="Arimo"/>
            </a:endParaRPr>
          </a:p>
          <a:p>
            <a:pPr algn="just"/>
            <a:r>
              <a:rPr lang="es-DO" sz="2400" b="0" i="0" dirty="0">
                <a:solidFill>
                  <a:srgbClr val="404040"/>
                </a:solidFill>
                <a:effectLst/>
                <a:latin typeface="Arimo"/>
              </a:rPr>
              <a:t>Veremos las más usadas, cuando usamos el valor “</a:t>
            </a:r>
            <a:r>
              <a:rPr lang="es-DO" sz="2400" b="1" i="0" dirty="0">
                <a:solidFill>
                  <a:srgbClr val="404040"/>
                </a:solidFill>
                <a:effectLst/>
                <a:latin typeface="Arimo"/>
              </a:rPr>
              <a:t>Row</a:t>
            </a:r>
            <a:r>
              <a:rPr lang="es-DO" sz="2400" b="0" i="0" dirty="0">
                <a:solidFill>
                  <a:srgbClr val="404040"/>
                </a:solidFill>
                <a:effectLst/>
                <a:latin typeface="Arimo"/>
              </a:rPr>
              <a:t>”  en la propiedad Direction, indicamos que los elementos dentro del contenedor se colocarán en forma de </a:t>
            </a:r>
            <a:r>
              <a:rPr lang="es-DO" sz="2400" b="0" i="1" dirty="0">
                <a:solidFill>
                  <a:srgbClr val="404040"/>
                </a:solidFill>
                <a:effectLst/>
                <a:latin typeface="Arimo"/>
              </a:rPr>
              <a:t>Stack, </a:t>
            </a:r>
            <a:r>
              <a:rPr lang="es-DO" sz="2400" b="0" i="0" dirty="0">
                <a:solidFill>
                  <a:srgbClr val="404040"/>
                </a:solidFill>
                <a:effectLst/>
                <a:latin typeface="Arimo"/>
              </a:rPr>
              <a:t>de arriba para abajo.</a:t>
            </a:r>
          </a:p>
        </p:txBody>
      </p:sp>
    </p:spTree>
    <p:extLst>
      <p:ext uri="{BB962C8B-B14F-4D97-AF65-F5344CB8AC3E}">
        <p14:creationId xmlns:p14="http://schemas.microsoft.com/office/powerpoint/2010/main" val="1121805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64A7BB-359E-425F-8592-89DCE7B12392}"/>
              </a:ext>
            </a:extLst>
          </p:cNvPr>
          <p:cNvSpPr txBox="1"/>
          <p:nvPr/>
        </p:nvSpPr>
        <p:spPr>
          <a:xfrm>
            <a:off x="230748" y="169818"/>
            <a:ext cx="2520765" cy="646331"/>
          </a:xfrm>
          <a:prstGeom prst="rect">
            <a:avLst/>
          </a:prstGeom>
          <a:noFill/>
        </p:spPr>
        <p:txBody>
          <a:bodyPr wrap="square" rtlCol="0">
            <a:spAutoFit/>
          </a:bodyPr>
          <a:lstStyle/>
          <a:p>
            <a:r>
              <a:rPr lang="en-US" sz="3600" b="1" dirty="0">
                <a:solidFill>
                  <a:srgbClr val="002060"/>
                </a:solidFill>
                <a:effectLst>
                  <a:outerShdw blurRad="38100" dist="38100" dir="2700000" algn="tl">
                    <a:srgbClr val="000000">
                      <a:alpha val="43137"/>
                    </a:srgbClr>
                  </a:outerShdw>
                </a:effectLst>
              </a:rPr>
              <a:t>EJEMPLO:</a:t>
            </a:r>
            <a:endParaRPr lang="es-DO" sz="3600" b="1" dirty="0">
              <a:solidFill>
                <a:srgbClr val="00206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D193B51D-5017-4BCA-B0E9-58E67E54913F}"/>
              </a:ext>
            </a:extLst>
          </p:cNvPr>
          <p:cNvSpPr txBox="1"/>
          <p:nvPr/>
        </p:nvSpPr>
        <p:spPr>
          <a:xfrm>
            <a:off x="172558" y="816149"/>
            <a:ext cx="7747557" cy="2677656"/>
          </a:xfrm>
          <a:prstGeom prst="rect">
            <a:avLst/>
          </a:prstGeom>
          <a:noFill/>
        </p:spPr>
        <p:txBody>
          <a:bodyPr wrap="square">
            <a:spAutoFit/>
          </a:bodyPr>
          <a:lstStyle/>
          <a:p>
            <a:r>
              <a:rPr lang="es-DO" sz="105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&lt;</a:t>
            </a:r>
            <a:r>
              <a:rPr lang="es-DO" sz="1400" dirty="0">
                <a:solidFill>
                  <a:srgbClr val="A31515"/>
                </a:solidFill>
                <a:latin typeface="Consolas" panose="020B0609020204030204" pitchFamily="49" charset="0"/>
              </a:rPr>
              <a:t>FlexLayout</a:t>
            </a:r>
            <a:r>
              <a:rPr lang="es-DO" sz="1400" dirty="0">
                <a:solidFill>
                  <a:srgbClr val="FF0000"/>
                </a:solidFill>
                <a:latin typeface="Consolas" panose="020B0609020204030204" pitchFamily="49" charset="0"/>
              </a:rPr>
              <a:t> Direction</a:t>
            </a:r>
            <a:r>
              <a:rPr lang="es-DO" sz="1400" dirty="0">
                <a:solidFill>
                  <a:srgbClr val="0000FF"/>
                </a:solidFill>
                <a:latin typeface="Consolas" panose="020B0609020204030204" pitchFamily="49" charset="0"/>
              </a:rPr>
              <a:t>="Row"&gt;</a:t>
            </a:r>
            <a:endParaRPr lang="es-DO" sz="1400" dirty="0">
              <a:solidFill>
                <a:srgbClr val="000000"/>
              </a:solidFill>
              <a:latin typeface="Consolas" panose="020B0609020204030204" pitchFamily="49" charset="0"/>
            </a:endParaRPr>
          </a:p>
          <a:p>
            <a:endParaRPr lang="es-DO" sz="1400" dirty="0">
              <a:solidFill>
                <a:srgbClr val="000000"/>
              </a:solidFill>
              <a:latin typeface="Consolas" panose="020B0609020204030204" pitchFamily="49" charset="0"/>
            </a:endParaRPr>
          </a:p>
          <a:p>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&lt;</a:t>
            </a:r>
            <a:r>
              <a:rPr lang="es-DO" sz="1400" dirty="0">
                <a:solidFill>
                  <a:srgbClr val="A31515"/>
                </a:solidFill>
                <a:latin typeface="Consolas" panose="020B0609020204030204" pitchFamily="49" charset="0"/>
              </a:rPr>
              <a:t>FlexLayout</a:t>
            </a:r>
            <a:r>
              <a:rPr lang="es-DO" sz="1400" dirty="0">
                <a:solidFill>
                  <a:srgbClr val="FF0000"/>
                </a:solidFill>
                <a:latin typeface="Consolas" panose="020B0609020204030204" pitchFamily="49" charset="0"/>
              </a:rPr>
              <a:t> FlexLayout.Grow</a:t>
            </a:r>
            <a:r>
              <a:rPr lang="es-DO" sz="1400" dirty="0">
                <a:solidFill>
                  <a:srgbClr val="0000FF"/>
                </a:solidFill>
                <a:latin typeface="Consolas" panose="020B0609020204030204" pitchFamily="49" charset="0"/>
              </a:rPr>
              <a:t>="1″&gt;</a:t>
            </a:r>
            <a:endParaRPr lang="es-DO"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&lt;</a:t>
            </a:r>
            <a:r>
              <a:rPr lang="en-US" sz="1400" dirty="0">
                <a:solidFill>
                  <a:srgbClr val="A31515"/>
                </a:solidFill>
                <a:latin typeface="Consolas" panose="020B0609020204030204" pitchFamily="49" charset="0"/>
              </a:rPr>
              <a:t>BoxView</a:t>
            </a:r>
            <a:r>
              <a:rPr lang="en-US" sz="1400" dirty="0">
                <a:solidFill>
                  <a:srgbClr val="FF0000"/>
                </a:solidFill>
                <a:latin typeface="Consolas" panose="020B0609020204030204" pitchFamily="49" charset="0"/>
              </a:rPr>
              <a:t> BackgroundColor</a:t>
            </a:r>
            <a:r>
              <a:rPr lang="en-US" sz="1400" dirty="0">
                <a:solidFill>
                  <a:srgbClr val="0000FF"/>
                </a:solidFill>
                <a:latin typeface="Consolas" panose="020B0609020204030204" pitchFamily="49" charset="0"/>
              </a:rPr>
              <a:t>="Black"</a:t>
            </a:r>
            <a:r>
              <a:rPr lang="en-US" sz="1400" dirty="0">
                <a:solidFill>
                  <a:srgbClr val="FF0000"/>
                </a:solidFill>
                <a:latin typeface="Consolas" panose="020B0609020204030204" pitchFamily="49" charset="0"/>
              </a:rPr>
              <a:t> FlexLayout.Grow</a:t>
            </a:r>
            <a:r>
              <a:rPr lang="en-US" sz="1400" dirty="0">
                <a:solidFill>
                  <a:srgbClr val="0000FF"/>
                </a:solidFill>
                <a:latin typeface="Consolas" panose="020B0609020204030204" pitchFamily="49" charset="0"/>
              </a:rPr>
              <a:t>="1″/&gt;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&lt;</a:t>
            </a:r>
            <a:r>
              <a:rPr lang="en-US" sz="1400" dirty="0">
                <a:solidFill>
                  <a:srgbClr val="A31515"/>
                </a:solidFill>
                <a:latin typeface="Consolas" panose="020B0609020204030204" pitchFamily="49" charset="0"/>
              </a:rPr>
              <a:t>BoxView</a:t>
            </a:r>
            <a:r>
              <a:rPr lang="en-US" sz="1400" dirty="0">
                <a:solidFill>
                  <a:srgbClr val="FF0000"/>
                </a:solidFill>
                <a:latin typeface="Consolas" panose="020B0609020204030204" pitchFamily="49" charset="0"/>
              </a:rPr>
              <a:t> BackgroundColor</a:t>
            </a:r>
            <a:r>
              <a:rPr lang="en-US" sz="1400" dirty="0">
                <a:solidFill>
                  <a:srgbClr val="0000FF"/>
                </a:solidFill>
                <a:latin typeface="Consolas" panose="020B0609020204030204" pitchFamily="49" charset="0"/>
              </a:rPr>
              <a:t>="White"</a:t>
            </a:r>
            <a:r>
              <a:rPr lang="en-US" sz="1400" dirty="0">
                <a:solidFill>
                  <a:srgbClr val="FF0000"/>
                </a:solidFill>
                <a:latin typeface="Consolas" panose="020B0609020204030204" pitchFamily="49" charset="0"/>
              </a:rPr>
              <a:t> FlexLayout.Grow</a:t>
            </a:r>
            <a:r>
              <a:rPr lang="en-US" sz="1400" dirty="0">
                <a:solidFill>
                  <a:srgbClr val="0000FF"/>
                </a:solidFill>
                <a:latin typeface="Consolas" panose="020B0609020204030204" pitchFamily="49" charset="0"/>
              </a:rPr>
              <a:t>="1″/&gt;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&lt;</a:t>
            </a:r>
            <a:r>
              <a:rPr lang="en-US" sz="1400" dirty="0">
                <a:solidFill>
                  <a:srgbClr val="A31515"/>
                </a:solidFill>
                <a:latin typeface="Consolas" panose="020B0609020204030204" pitchFamily="49" charset="0"/>
              </a:rPr>
              <a:t>BoxView</a:t>
            </a:r>
            <a:r>
              <a:rPr lang="en-US" sz="1400" dirty="0">
                <a:solidFill>
                  <a:srgbClr val="FF0000"/>
                </a:solidFill>
                <a:latin typeface="Consolas" panose="020B0609020204030204" pitchFamily="49" charset="0"/>
              </a:rPr>
              <a:t> BackgroundColor</a:t>
            </a:r>
            <a:r>
              <a:rPr lang="en-US" sz="1400" dirty="0">
                <a:solidFill>
                  <a:srgbClr val="0000FF"/>
                </a:solidFill>
                <a:latin typeface="Consolas" panose="020B0609020204030204" pitchFamily="49" charset="0"/>
              </a:rPr>
              <a:t>="Orange"</a:t>
            </a:r>
            <a:r>
              <a:rPr lang="en-US" sz="1400" dirty="0">
                <a:solidFill>
                  <a:srgbClr val="FF0000"/>
                </a:solidFill>
                <a:latin typeface="Consolas" panose="020B0609020204030204" pitchFamily="49" charset="0"/>
              </a:rPr>
              <a:t> FlexLayout.Grow</a:t>
            </a:r>
            <a:r>
              <a:rPr lang="en-US" sz="1400" dirty="0">
                <a:solidFill>
                  <a:srgbClr val="0000FF"/>
                </a:solidFill>
                <a:latin typeface="Consolas" panose="020B0609020204030204" pitchFamily="49" charset="0"/>
              </a:rPr>
              <a:t>="1″/&gt;</a:t>
            </a:r>
            <a:endParaRPr lang="en-US"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                &lt;/</a:t>
            </a:r>
            <a:r>
              <a:rPr lang="es-DO" sz="1400" dirty="0">
                <a:solidFill>
                  <a:srgbClr val="A31515"/>
                </a:solidFill>
                <a:latin typeface="Consolas" panose="020B0609020204030204" pitchFamily="49" charset="0"/>
              </a:rPr>
              <a:t>FlexLayout</a:t>
            </a:r>
            <a:r>
              <a:rPr lang="es-DO" sz="1400" dirty="0">
                <a:solidFill>
                  <a:srgbClr val="0000FF"/>
                </a:solidFill>
                <a:latin typeface="Consolas" panose="020B0609020204030204" pitchFamily="49" charset="0"/>
              </a:rPr>
              <a:t>&gt;</a:t>
            </a:r>
            <a:endParaRPr lang="es-DO" sz="1400" dirty="0">
              <a:solidFill>
                <a:srgbClr val="000000"/>
              </a:solidFill>
              <a:latin typeface="Consolas" panose="020B0609020204030204" pitchFamily="49" charset="0"/>
            </a:endParaRPr>
          </a:p>
          <a:p>
            <a:endParaRPr lang="es-DO" sz="1400" dirty="0">
              <a:solidFill>
                <a:srgbClr val="000000"/>
              </a:solidFill>
              <a:latin typeface="Consolas" panose="020B0609020204030204" pitchFamily="49" charset="0"/>
            </a:endParaRPr>
          </a:p>
          <a:p>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&lt;</a:t>
            </a:r>
            <a:r>
              <a:rPr lang="es-DO" sz="1400" dirty="0">
                <a:solidFill>
                  <a:srgbClr val="A31515"/>
                </a:solidFill>
                <a:latin typeface="Consolas" panose="020B0609020204030204" pitchFamily="49" charset="0"/>
              </a:rPr>
              <a:t>FlexLayout</a:t>
            </a:r>
            <a:r>
              <a:rPr lang="es-DO" sz="1400" dirty="0">
                <a:solidFill>
                  <a:srgbClr val="FF0000"/>
                </a:solidFill>
                <a:latin typeface="Consolas" panose="020B0609020204030204" pitchFamily="49" charset="0"/>
              </a:rPr>
              <a:t> FlexLayout.Grow</a:t>
            </a:r>
            <a:r>
              <a:rPr lang="es-DO" sz="1400" dirty="0">
                <a:solidFill>
                  <a:srgbClr val="0000FF"/>
                </a:solidFill>
                <a:latin typeface="Consolas" panose="020B0609020204030204" pitchFamily="49" charset="0"/>
              </a:rPr>
              <a:t>="1″&gt;</a:t>
            </a:r>
            <a:endParaRPr lang="es-DO"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        &lt;</a:t>
            </a:r>
            <a:r>
              <a:rPr lang="en-US" sz="1400" dirty="0">
                <a:solidFill>
                  <a:srgbClr val="A31515"/>
                </a:solidFill>
                <a:latin typeface="Consolas" panose="020B0609020204030204" pitchFamily="49" charset="0"/>
              </a:rPr>
              <a:t>BoxView</a:t>
            </a:r>
            <a:r>
              <a:rPr lang="en-US" sz="1400" dirty="0">
                <a:solidFill>
                  <a:srgbClr val="FF0000"/>
                </a:solidFill>
                <a:latin typeface="Consolas" panose="020B0609020204030204" pitchFamily="49" charset="0"/>
              </a:rPr>
              <a:t> BackgroundColor</a:t>
            </a:r>
            <a:r>
              <a:rPr lang="en-US" sz="1400" dirty="0">
                <a:solidFill>
                  <a:srgbClr val="0000FF"/>
                </a:solidFill>
                <a:latin typeface="Consolas" panose="020B0609020204030204" pitchFamily="49" charset="0"/>
              </a:rPr>
              <a:t>="Purple"</a:t>
            </a:r>
            <a:r>
              <a:rPr lang="en-US" sz="1400" dirty="0">
                <a:solidFill>
                  <a:srgbClr val="FF0000"/>
                </a:solidFill>
                <a:latin typeface="Consolas" panose="020B0609020204030204" pitchFamily="49" charset="0"/>
              </a:rPr>
              <a:t> FlexLayout.Grow</a:t>
            </a:r>
            <a:r>
              <a:rPr lang="en-US" sz="1400" dirty="0">
                <a:solidFill>
                  <a:srgbClr val="0000FF"/>
                </a:solidFill>
                <a:latin typeface="Consolas" panose="020B0609020204030204" pitchFamily="49" charset="0"/>
              </a:rPr>
              <a:t>="1″/&gt;</a:t>
            </a:r>
            <a:endParaRPr lang="en-US"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                &lt;/</a:t>
            </a:r>
            <a:r>
              <a:rPr lang="es-DO" sz="1400" dirty="0">
                <a:solidFill>
                  <a:srgbClr val="A31515"/>
                </a:solidFill>
                <a:latin typeface="Consolas" panose="020B0609020204030204" pitchFamily="49" charset="0"/>
              </a:rPr>
              <a:t>FlexLayout</a:t>
            </a:r>
            <a:r>
              <a:rPr lang="es-DO" sz="1400" dirty="0">
                <a:solidFill>
                  <a:srgbClr val="0000FF"/>
                </a:solidFill>
                <a:latin typeface="Consolas" panose="020B0609020204030204" pitchFamily="49" charset="0"/>
              </a:rPr>
              <a:t>&gt;</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&lt;/</a:t>
            </a:r>
            <a:r>
              <a:rPr lang="es-DO" sz="1400" dirty="0">
                <a:solidFill>
                  <a:srgbClr val="A31515"/>
                </a:solidFill>
                <a:latin typeface="Consolas" panose="020B0609020204030204" pitchFamily="49" charset="0"/>
              </a:rPr>
              <a:t>FlexLayout</a:t>
            </a:r>
            <a:r>
              <a:rPr lang="es-DO" sz="1400" dirty="0">
                <a:solidFill>
                  <a:srgbClr val="0000FF"/>
                </a:solidFill>
                <a:latin typeface="Consolas" panose="020B0609020204030204" pitchFamily="49" charset="0"/>
              </a:rPr>
              <a:t>&gt;</a:t>
            </a:r>
            <a:endParaRPr lang="es-DO" sz="1050" dirty="0"/>
          </a:p>
        </p:txBody>
      </p:sp>
      <p:pic>
        <p:nvPicPr>
          <p:cNvPr id="2050" name="Picture 2">
            <a:extLst>
              <a:ext uri="{FF2B5EF4-FFF2-40B4-BE49-F238E27FC236}">
                <a16:creationId xmlns:a16="http://schemas.microsoft.com/office/drawing/2014/main" id="{04BF0B1C-1C9A-4E3C-9054-142F6325A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6137" y="816149"/>
            <a:ext cx="3963305" cy="214312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BD429DC-EA95-4346-B6DF-0930AAC16C80}"/>
              </a:ext>
            </a:extLst>
          </p:cNvPr>
          <p:cNvSpPr txBox="1"/>
          <p:nvPr/>
        </p:nvSpPr>
        <p:spPr>
          <a:xfrm>
            <a:off x="110177" y="3559842"/>
            <a:ext cx="11926652" cy="32316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DO" altLang="es-DO" sz="1200" b="0" i="0" u="none" strike="noStrike" cap="none" normalizeH="0" baseline="0" dirty="0">
                <a:ln>
                  <a:noFill/>
                </a:ln>
                <a:solidFill>
                  <a:schemeClr val="tx1"/>
                </a:solidFill>
                <a:effectLst/>
                <a:latin typeface="Arial" panose="020B0604020202020204" pitchFamily="34" charset="0"/>
              </a:rPr>
              <a:t>Este código usa </a:t>
            </a:r>
            <a:r>
              <a:rPr kumimoji="0" lang="es-DO" altLang="es-DO" sz="1200" b="1" i="0" u="none" strike="noStrike" cap="none" normalizeH="0" baseline="0" dirty="0">
                <a:ln>
                  <a:noFill/>
                </a:ln>
                <a:solidFill>
                  <a:schemeClr val="tx1"/>
                </a:solidFill>
                <a:effectLst/>
                <a:latin typeface="Arial" panose="020B0604020202020204" pitchFamily="34" charset="0"/>
              </a:rPr>
              <a:t>FlexLayout</a:t>
            </a:r>
            <a:r>
              <a:rPr kumimoji="0" lang="es-DO" altLang="es-DO" sz="1200" b="0" i="0" u="none" strike="noStrike" cap="none" normalizeH="0" baseline="0" dirty="0">
                <a:ln>
                  <a:noFill/>
                </a:ln>
                <a:solidFill>
                  <a:schemeClr val="tx1"/>
                </a:solidFill>
                <a:effectLst/>
                <a:latin typeface="Arial" panose="020B0604020202020204" pitchFamily="34" charset="0"/>
              </a:rPr>
              <a:t> para posicionar los elementos dentro de un contenedor. El atributo </a:t>
            </a:r>
            <a:r>
              <a:rPr kumimoji="0" lang="es-DO" altLang="es-DO" sz="1200" b="1" i="0" u="none" strike="noStrike" cap="none" normalizeH="0" baseline="0" dirty="0">
                <a:ln>
                  <a:noFill/>
                </a:ln>
                <a:solidFill>
                  <a:schemeClr val="tx1"/>
                </a:solidFill>
                <a:effectLst/>
                <a:latin typeface="Arial" panose="020B0604020202020204" pitchFamily="34" charset="0"/>
              </a:rPr>
              <a:t>Direction="Row"</a:t>
            </a:r>
            <a:r>
              <a:rPr kumimoji="0" lang="es-DO" altLang="es-DO" sz="1200" b="0" i="0" u="none" strike="noStrike" cap="none" normalizeH="0" baseline="0" dirty="0">
                <a:ln>
                  <a:noFill/>
                </a:ln>
                <a:solidFill>
                  <a:schemeClr val="tx1"/>
                </a:solidFill>
                <a:effectLst/>
                <a:latin typeface="Arial" panose="020B0604020202020204" pitchFamily="34" charset="0"/>
              </a:rPr>
              <a:t> significa que los elementos hijos se distribuyen en una fila horizontal. Ahora vamos a desglosar lo que hace el código actual:</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s-DO" altLang="es-DO" sz="1200" b="1" dirty="0">
                <a:latin typeface="Arial" panose="020B0604020202020204" pitchFamily="34" charset="0"/>
              </a:rPr>
              <a:t>&lt;FlexLayout Direction="Row"&gt;: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DO" altLang="es-DO" sz="1200" b="0" i="0" u="none" strike="noStrike" cap="none" normalizeH="0" baseline="0" dirty="0">
                <a:ln>
                  <a:noFill/>
                </a:ln>
                <a:solidFill>
                  <a:schemeClr val="tx1"/>
                </a:solidFill>
                <a:effectLst/>
                <a:latin typeface="Arial" panose="020B0604020202020204" pitchFamily="34" charset="0"/>
              </a:rPr>
              <a:t>Indica que el diseño de los elementos secundarios debe estar en una fila horizontal.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DO" altLang="es-DO" sz="1200" b="1" i="0" u="none" strike="noStrike" cap="none" normalizeH="0" baseline="0" dirty="0">
                <a:ln>
                  <a:noFill/>
                </a:ln>
                <a:solidFill>
                  <a:schemeClr val="tx1"/>
                </a:solidFill>
                <a:effectLst/>
                <a:latin typeface="Arial" panose="020B0604020202020204" pitchFamily="34" charset="0"/>
              </a:rPr>
              <a:t>Primer sub-FlexLayout (</a:t>
            </a:r>
            <a:r>
              <a:rPr kumimoji="0" lang="es-DO" altLang="es-DO" sz="700" b="0" i="0" u="none" strike="noStrike" cap="none" normalizeH="0" baseline="0" dirty="0">
                <a:ln>
                  <a:noFill/>
                </a:ln>
                <a:solidFill>
                  <a:schemeClr val="tx1"/>
                </a:solidFill>
                <a:effectLst/>
                <a:latin typeface="Arial Unicode MS"/>
              </a:rPr>
              <a:t>&lt;</a:t>
            </a:r>
            <a:r>
              <a:rPr kumimoji="0" lang="es-DO" altLang="es-DO" sz="800" b="1" i="0" u="none" strike="noStrike" cap="none" normalizeH="0" baseline="0" dirty="0">
                <a:ln>
                  <a:noFill/>
                </a:ln>
                <a:solidFill>
                  <a:schemeClr val="tx1"/>
                </a:solidFill>
                <a:effectLst/>
                <a:latin typeface="Arial Unicode MS"/>
              </a:rPr>
              <a:t>FlexLayout FlexLayout.Grow="1"&gt;</a:t>
            </a:r>
            <a:r>
              <a:rPr kumimoji="0" lang="es-DO" altLang="es-DO" sz="1000" b="1" i="0" u="none" strike="noStrike" cap="none" normalizeH="0" baseline="0" dirty="0">
                <a:ln>
                  <a:noFill/>
                </a:ln>
                <a:solidFill>
                  <a:schemeClr val="tx1"/>
                </a:solidFill>
                <a:effectLst/>
              </a:rPr>
              <a:t>)</a:t>
            </a:r>
            <a:r>
              <a:rPr kumimoji="0" lang="es-DO" altLang="es-DO" sz="1400" b="1" i="0" u="none" strike="noStrike" cap="none" normalizeH="0" baseline="0" dirty="0">
                <a:ln>
                  <a:noFill/>
                </a:ln>
                <a:solidFill>
                  <a:schemeClr val="tx1"/>
                </a:solidFill>
                <a:effectLst/>
                <a:latin typeface="Arial" panose="020B0604020202020204" pitchFamily="34" charset="0"/>
              </a:rPr>
              <a:t>:</a:t>
            </a:r>
            <a:endParaRPr kumimoji="0" lang="es-DO" altLang="es-DO" sz="1200" b="1"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DO" altLang="es-DO" sz="1200" b="0" i="0" u="none" strike="noStrike" cap="none" normalizeH="0" baseline="0" dirty="0">
                <a:ln>
                  <a:noFill/>
                </a:ln>
                <a:solidFill>
                  <a:schemeClr val="tx1"/>
                </a:solidFill>
                <a:effectLst/>
                <a:latin typeface="Arial" panose="020B0604020202020204" pitchFamily="34" charset="0"/>
              </a:rPr>
              <a:t>Contiene tres elementos (</a:t>
            </a:r>
            <a:r>
              <a:rPr kumimoji="0" lang="es-DO" altLang="es-DO" sz="700" b="0" i="0" u="none" strike="noStrike" cap="none" normalizeH="0" baseline="0" dirty="0">
                <a:ln>
                  <a:noFill/>
                </a:ln>
                <a:solidFill>
                  <a:schemeClr val="tx1"/>
                </a:solidFill>
                <a:effectLst/>
                <a:latin typeface="Arial Unicode MS"/>
              </a:rPr>
              <a:t>BoxView</a:t>
            </a:r>
            <a:r>
              <a:rPr kumimoji="0" lang="es-DO" altLang="es-DO" sz="900" b="0" i="0" u="none" strike="noStrike" cap="none" normalizeH="0" baseline="0" dirty="0">
                <a:ln>
                  <a:noFill/>
                </a:ln>
                <a:solidFill>
                  <a:schemeClr val="tx1"/>
                </a:solidFill>
                <a:effectLst/>
              </a:rPr>
              <a:t>) con los colores </a:t>
            </a:r>
            <a:r>
              <a:rPr kumimoji="0" lang="es-DO" altLang="es-DO" sz="1200" b="1" i="0" u="none" strike="noStrike" cap="none" normalizeH="0" baseline="0" dirty="0">
                <a:ln>
                  <a:noFill/>
                </a:ln>
                <a:solidFill>
                  <a:schemeClr val="tx1"/>
                </a:solidFill>
                <a:effectLst/>
                <a:latin typeface="Arial" panose="020B0604020202020204" pitchFamily="34" charset="0"/>
              </a:rPr>
              <a:t>negro</a:t>
            </a:r>
            <a:r>
              <a:rPr kumimoji="0" lang="es-DO" altLang="es-DO" sz="1200" b="0" i="0" u="none" strike="noStrike" cap="none" normalizeH="0" baseline="0" dirty="0">
                <a:ln>
                  <a:noFill/>
                </a:ln>
                <a:solidFill>
                  <a:schemeClr val="tx1"/>
                </a:solidFill>
                <a:effectLst/>
                <a:latin typeface="Arial" panose="020B0604020202020204" pitchFamily="34" charset="0"/>
              </a:rPr>
              <a:t>, </a:t>
            </a:r>
            <a:r>
              <a:rPr kumimoji="0" lang="es-DO" altLang="es-DO" sz="1200" b="1" i="0" u="none" strike="noStrike" cap="none" normalizeH="0" baseline="0" dirty="0">
                <a:ln>
                  <a:noFill/>
                </a:ln>
                <a:solidFill>
                  <a:schemeClr val="tx1"/>
                </a:solidFill>
                <a:effectLst/>
                <a:latin typeface="Arial" panose="020B0604020202020204" pitchFamily="34" charset="0"/>
              </a:rPr>
              <a:t>blanco</a:t>
            </a:r>
            <a:r>
              <a:rPr kumimoji="0" lang="es-DO" altLang="es-DO" sz="1200" b="0" i="0" u="none" strike="noStrike" cap="none" normalizeH="0" baseline="0" dirty="0">
                <a:ln>
                  <a:noFill/>
                </a:ln>
                <a:solidFill>
                  <a:schemeClr val="tx1"/>
                </a:solidFill>
                <a:effectLst/>
                <a:latin typeface="Arial" panose="020B0604020202020204" pitchFamily="34" charset="0"/>
              </a:rPr>
              <a:t> y </a:t>
            </a:r>
            <a:r>
              <a:rPr kumimoji="0" lang="es-DO" altLang="es-DO" sz="1200" b="1" i="0" u="none" strike="noStrike" cap="none" normalizeH="0" baseline="0" dirty="0">
                <a:ln>
                  <a:noFill/>
                </a:ln>
                <a:solidFill>
                  <a:schemeClr val="tx1"/>
                </a:solidFill>
                <a:effectLst/>
                <a:latin typeface="Arial" panose="020B0604020202020204" pitchFamily="34" charset="0"/>
              </a:rPr>
              <a:t>naranja</a:t>
            </a:r>
            <a:r>
              <a:rPr kumimoji="0" lang="es-DO" altLang="es-DO"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DO" altLang="es-DO" sz="1200" b="0" i="0" u="none" strike="noStrike" cap="none" normalizeH="0" baseline="0" dirty="0">
                <a:ln>
                  <a:noFill/>
                </a:ln>
                <a:solidFill>
                  <a:schemeClr val="tx1"/>
                </a:solidFill>
                <a:effectLst/>
                <a:latin typeface="Arial" panose="020B0604020202020204" pitchFamily="34" charset="0"/>
              </a:rPr>
              <a:t>Cada uno tiene </a:t>
            </a:r>
            <a:r>
              <a:rPr kumimoji="0" lang="es-DO" altLang="es-DO" sz="1200" b="1" i="0" u="none" strike="noStrike" cap="none" normalizeH="0" baseline="0" dirty="0">
                <a:ln>
                  <a:noFill/>
                </a:ln>
                <a:solidFill>
                  <a:schemeClr val="tx1"/>
                </a:solidFill>
                <a:effectLst/>
                <a:latin typeface="Arial" panose="020B0604020202020204" pitchFamily="34" charset="0"/>
              </a:rPr>
              <a:t>FlexLayout.Grow="1"</a:t>
            </a:r>
            <a:r>
              <a:rPr kumimoji="0" lang="es-DO" altLang="es-DO" sz="1200" b="0" i="0" u="none" strike="noStrike" cap="none" normalizeH="0" baseline="0" dirty="0">
                <a:ln>
                  <a:noFill/>
                </a:ln>
                <a:solidFill>
                  <a:schemeClr val="tx1"/>
                </a:solidFill>
                <a:effectLst/>
                <a:latin typeface="Arial" panose="020B0604020202020204" pitchFamily="34" charset="0"/>
              </a:rPr>
              <a:t>, lo que significa que todos comparten de manera equitativa el espacio horizontal disponible.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DO" altLang="es-DO" sz="1200" b="1" i="0" u="none" strike="noStrike" cap="none" normalizeH="0" baseline="0" dirty="0">
                <a:ln>
                  <a:noFill/>
                </a:ln>
                <a:solidFill>
                  <a:schemeClr val="tx1"/>
                </a:solidFill>
                <a:effectLst/>
                <a:latin typeface="Arial" panose="020B0604020202020204" pitchFamily="34" charset="0"/>
              </a:rPr>
              <a:t>Segundo sub-FlexLayout (</a:t>
            </a:r>
            <a:r>
              <a:rPr kumimoji="0" lang="es-DO" altLang="es-DO" sz="700" b="0" i="0" u="none" strike="noStrike" cap="none" normalizeH="0" baseline="0" dirty="0">
                <a:ln>
                  <a:noFill/>
                </a:ln>
                <a:solidFill>
                  <a:schemeClr val="tx1"/>
                </a:solidFill>
                <a:effectLst/>
                <a:latin typeface="Arial Unicode MS"/>
              </a:rPr>
              <a:t>&lt;FlexLayout FlexLayout.Grow="1"&gt;</a:t>
            </a:r>
            <a:r>
              <a:rPr kumimoji="0" lang="es-DO" altLang="es-DO" sz="900" b="1" i="0" u="none" strike="noStrike" cap="none" normalizeH="0" baseline="0" dirty="0">
                <a:ln>
                  <a:noFill/>
                </a:ln>
                <a:solidFill>
                  <a:schemeClr val="tx1"/>
                </a:solidFill>
                <a:effectLst/>
              </a:rPr>
              <a:t>)</a:t>
            </a:r>
            <a:r>
              <a:rPr kumimoji="0" lang="es-DO" altLang="es-DO"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DO" altLang="es-DO" sz="1200" b="0" i="0" u="none" strike="noStrike" cap="none" normalizeH="0" baseline="0" dirty="0">
                <a:ln>
                  <a:noFill/>
                </a:ln>
                <a:solidFill>
                  <a:schemeClr val="tx1"/>
                </a:solidFill>
                <a:effectLst/>
                <a:latin typeface="Arial" panose="020B0604020202020204" pitchFamily="34" charset="0"/>
              </a:rPr>
              <a:t>Contiene un solo elemento (</a:t>
            </a:r>
            <a:r>
              <a:rPr kumimoji="0" lang="es-DO" altLang="es-DO" sz="700" b="0" i="0" u="none" strike="noStrike" cap="none" normalizeH="0" baseline="0" dirty="0">
                <a:ln>
                  <a:noFill/>
                </a:ln>
                <a:solidFill>
                  <a:schemeClr val="tx1"/>
                </a:solidFill>
                <a:effectLst/>
                <a:latin typeface="Arial Unicode MS"/>
              </a:rPr>
              <a:t>BoxView</a:t>
            </a:r>
            <a:r>
              <a:rPr kumimoji="0" lang="es-DO" altLang="es-DO" sz="900" b="0" i="0" u="none" strike="noStrike" cap="none" normalizeH="0" baseline="0" dirty="0">
                <a:ln>
                  <a:noFill/>
                </a:ln>
                <a:solidFill>
                  <a:schemeClr val="tx1"/>
                </a:solidFill>
                <a:effectLst/>
              </a:rPr>
              <a:t>) con el color </a:t>
            </a:r>
            <a:r>
              <a:rPr kumimoji="0" lang="es-DO" altLang="es-DO" sz="1200" b="1" i="0" u="none" strike="noStrike" cap="none" normalizeH="0" baseline="0" dirty="0">
                <a:ln>
                  <a:noFill/>
                </a:ln>
                <a:solidFill>
                  <a:schemeClr val="tx1"/>
                </a:solidFill>
                <a:effectLst/>
                <a:latin typeface="Arial" panose="020B0604020202020204" pitchFamily="34" charset="0"/>
              </a:rPr>
              <a:t>púrpura</a:t>
            </a:r>
            <a:r>
              <a:rPr kumimoji="0" lang="es-DO" altLang="es-DO" sz="1200" b="0" i="0" u="none" strike="noStrike" cap="none" normalizeH="0" baseline="0" dirty="0">
                <a:ln>
                  <a:noFill/>
                </a:ln>
                <a:solidFill>
                  <a:schemeClr val="tx1"/>
                </a:solidFill>
                <a:effectLst/>
                <a:latin typeface="Arial" panose="020B0604020202020204" pitchFamily="34" charset="0"/>
              </a:rPr>
              <a:t>. Este también usa </a:t>
            </a:r>
            <a:r>
              <a:rPr kumimoji="0" lang="es-DO" altLang="es-DO" sz="1200" b="1" i="0" u="none" strike="noStrike" cap="none" normalizeH="0" baseline="0" dirty="0">
                <a:ln>
                  <a:noFill/>
                </a:ln>
                <a:solidFill>
                  <a:schemeClr val="tx1"/>
                </a:solidFill>
                <a:effectLst/>
                <a:latin typeface="Arial" panose="020B0604020202020204" pitchFamily="34" charset="0"/>
              </a:rPr>
              <a:t>FlexLayout.Grow="1"</a:t>
            </a:r>
            <a:r>
              <a:rPr kumimoji="0" lang="es-DO" altLang="es-DO" sz="1200" b="0" i="0" u="none" strike="noStrike" cap="none" normalizeH="0" baseline="0" dirty="0">
                <a:ln>
                  <a:noFill/>
                </a:ln>
                <a:solidFill>
                  <a:schemeClr val="tx1"/>
                </a:solidFill>
                <a:effectLst/>
                <a:latin typeface="Arial" panose="020B0604020202020204" pitchFamily="34" charset="0"/>
              </a:rPr>
              <a:t>, ocupando el espacio horizontal restante.</a:t>
            </a:r>
          </a:p>
          <a:p>
            <a:pPr marL="0" marR="0" lvl="0" indent="0" algn="l" defTabSz="914400" rtl="0" eaLnBrk="0" fontAlgn="base" latinLnBrk="0" hangingPunct="0">
              <a:lnSpc>
                <a:spcPct val="100000"/>
              </a:lnSpc>
              <a:spcBef>
                <a:spcPct val="0"/>
              </a:spcBef>
              <a:spcAft>
                <a:spcPct val="0"/>
              </a:spcAft>
              <a:buClrTx/>
              <a:buSzTx/>
              <a:buFontTx/>
              <a:buNone/>
              <a:tabLst/>
            </a:pPr>
            <a:r>
              <a:rPr kumimoji="0" lang="es-DO" altLang="es-DO" sz="1200" b="0" i="0" u="none" strike="noStrike" cap="none" normalizeH="0" baseline="0" dirty="0">
                <a:ln>
                  <a:noFill/>
                </a:ln>
                <a:solidFill>
                  <a:schemeClr val="tx1"/>
                </a:solidFill>
                <a:effectLst/>
                <a:latin typeface="Arial" panose="020B0604020202020204" pitchFamily="34" charset="0"/>
              </a:rPr>
              <a:t>Si cambias el atributo </a:t>
            </a:r>
            <a:r>
              <a:rPr kumimoji="0" lang="es-DO" altLang="es-DO" sz="1200" b="1" i="0" u="none" strike="noStrike" cap="none" normalizeH="0" baseline="0" dirty="0">
                <a:ln>
                  <a:noFill/>
                </a:ln>
                <a:solidFill>
                  <a:schemeClr val="tx1"/>
                </a:solidFill>
                <a:effectLst/>
                <a:latin typeface="Arial" panose="020B0604020202020204" pitchFamily="34" charset="0"/>
              </a:rPr>
              <a:t>Direction="Row"</a:t>
            </a:r>
            <a:r>
              <a:rPr kumimoji="0" lang="es-DO" altLang="es-DO" sz="1200" b="0" i="0" u="none" strike="noStrike" cap="none" normalizeH="0" baseline="0" dirty="0">
                <a:ln>
                  <a:noFill/>
                </a:ln>
                <a:solidFill>
                  <a:schemeClr val="tx1"/>
                </a:solidFill>
                <a:effectLst/>
                <a:latin typeface="Arial" panose="020B0604020202020204" pitchFamily="34" charset="0"/>
              </a:rPr>
              <a:t> a </a:t>
            </a:r>
            <a:r>
              <a:rPr kumimoji="0" lang="es-DO" altLang="es-DO" sz="1200" b="1" i="0" u="none" strike="noStrike" cap="none" normalizeH="0" baseline="0" dirty="0">
                <a:ln>
                  <a:noFill/>
                </a:ln>
                <a:solidFill>
                  <a:schemeClr val="tx1"/>
                </a:solidFill>
                <a:effectLst/>
                <a:latin typeface="Arial" panose="020B0604020202020204" pitchFamily="34" charset="0"/>
              </a:rPr>
              <a:t>Direction="Column"</a:t>
            </a:r>
            <a:r>
              <a:rPr kumimoji="0" lang="es-DO" altLang="es-DO" sz="1200" b="0" i="0" u="none" strike="noStrike" cap="none" normalizeH="0" baseline="0" dirty="0">
                <a:ln>
                  <a:noFill/>
                </a:ln>
                <a:solidFill>
                  <a:schemeClr val="tx1"/>
                </a:solidFill>
                <a:effectLst/>
                <a:latin typeface="Arial" panose="020B0604020202020204" pitchFamily="34" charset="0"/>
              </a:rPr>
              <a:t>, los elementos ya no se distribuirán en una fila horizontal sino en una </a:t>
            </a:r>
            <a:r>
              <a:rPr kumimoji="0" lang="es-DO" altLang="es-DO" sz="1200" b="1" i="0" u="none" strike="noStrike" cap="none" normalizeH="0" baseline="0" dirty="0">
                <a:ln>
                  <a:noFill/>
                </a:ln>
                <a:solidFill>
                  <a:schemeClr val="tx1"/>
                </a:solidFill>
                <a:effectLst/>
                <a:latin typeface="Arial" panose="020B0604020202020204" pitchFamily="34" charset="0"/>
              </a:rPr>
              <a:t>columna vertical</a:t>
            </a:r>
            <a:r>
              <a:rPr kumimoji="0" lang="es-DO" altLang="es-DO" sz="1200" b="0" i="0" u="none" strike="noStrike" cap="none" normalizeH="0" baseline="0" dirty="0">
                <a:ln>
                  <a:noFill/>
                </a:ln>
                <a:solidFill>
                  <a:schemeClr val="tx1"/>
                </a:solidFill>
                <a:effectLst/>
                <a:latin typeface="Arial" panose="020B0604020202020204" pitchFamily="34" charset="0"/>
              </a:rPr>
              <a:t>. Esto es lo que sucedería:</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DO" altLang="es-DO" sz="1200" b="0" i="0" u="none" strike="noStrike" cap="none" normalizeH="0" baseline="0" dirty="0">
                <a:ln>
                  <a:noFill/>
                </a:ln>
                <a:solidFill>
                  <a:schemeClr val="tx1"/>
                </a:solidFill>
                <a:effectLst/>
                <a:latin typeface="Arial" panose="020B0604020202020204" pitchFamily="34" charset="0"/>
              </a:rPr>
              <a:t>Los dos sub- FlexLayouts se apilarán uno encima del otro.</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DO" altLang="es-DO" sz="1200" b="0" i="0" u="none" strike="noStrike" cap="none" normalizeH="0" baseline="0" dirty="0">
                <a:ln>
                  <a:noFill/>
                </a:ln>
                <a:solidFill>
                  <a:schemeClr val="tx1"/>
                </a:solidFill>
                <a:effectLst/>
                <a:latin typeface="Arial" panose="020B0604020202020204" pitchFamily="34" charset="0"/>
              </a:rPr>
              <a:t>El </a:t>
            </a:r>
            <a:r>
              <a:rPr kumimoji="0" lang="es-DO" altLang="es-DO" sz="1200" b="1" i="0" u="none" strike="noStrike" cap="none" normalizeH="0" baseline="0" dirty="0">
                <a:ln>
                  <a:noFill/>
                </a:ln>
                <a:solidFill>
                  <a:schemeClr val="tx1"/>
                </a:solidFill>
                <a:effectLst/>
                <a:latin typeface="Arial" panose="020B0604020202020204" pitchFamily="34" charset="0"/>
              </a:rPr>
              <a:t>primer sub-FlexLayout</a:t>
            </a:r>
            <a:r>
              <a:rPr kumimoji="0" lang="es-DO" altLang="es-DO" sz="1200" b="0" i="0" u="none" strike="noStrike" cap="none" normalizeH="0" baseline="0" dirty="0">
                <a:ln>
                  <a:noFill/>
                </a:ln>
                <a:solidFill>
                  <a:schemeClr val="tx1"/>
                </a:solidFill>
                <a:effectLst/>
                <a:latin typeface="Arial" panose="020B0604020202020204" pitchFamily="34" charset="0"/>
              </a:rPr>
              <a:t> (con los colores negro, blanco y naranja) ocupará su proporción del espacio vertical.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DO" altLang="es-DO" sz="1200" b="0" i="0" u="none" strike="noStrike" cap="none" normalizeH="0" baseline="0" dirty="0">
                <a:ln>
                  <a:noFill/>
                </a:ln>
                <a:solidFill>
                  <a:schemeClr val="tx1"/>
                </a:solidFill>
                <a:effectLst/>
                <a:latin typeface="Arial" panose="020B0604020202020204" pitchFamily="34" charset="0"/>
              </a:rPr>
              <a:t>El </a:t>
            </a:r>
            <a:r>
              <a:rPr kumimoji="0" lang="es-DO" altLang="es-DO" sz="1200" b="1" i="0" u="none" strike="noStrike" cap="none" normalizeH="0" baseline="0" dirty="0">
                <a:ln>
                  <a:noFill/>
                </a:ln>
                <a:solidFill>
                  <a:schemeClr val="tx1"/>
                </a:solidFill>
                <a:effectLst/>
                <a:latin typeface="Arial" panose="020B0604020202020204" pitchFamily="34" charset="0"/>
              </a:rPr>
              <a:t>segundo sub-FlexLayout</a:t>
            </a:r>
            <a:r>
              <a:rPr kumimoji="0" lang="es-DO" altLang="es-DO" sz="1200" b="0" i="0" u="none" strike="noStrike" cap="none" normalizeH="0" baseline="0" dirty="0">
                <a:ln>
                  <a:noFill/>
                </a:ln>
                <a:solidFill>
                  <a:schemeClr val="tx1"/>
                </a:solidFill>
                <a:effectLst/>
                <a:latin typeface="Arial" panose="020B0604020202020204" pitchFamily="34" charset="0"/>
              </a:rPr>
              <a:t> (con el color púrpura) estará debajo del primero, ocupando la proporción correspondiente del espacio vertical.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s-DO" altLang="es-DO"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DO" altLang="es-DO" sz="1200" b="0" i="0" u="none" strike="noStrike" cap="none" normalizeH="0" baseline="0" dirty="0">
                <a:ln>
                  <a:noFill/>
                </a:ln>
                <a:solidFill>
                  <a:schemeClr val="tx1"/>
                </a:solidFill>
                <a:effectLst/>
                <a:latin typeface="Arial" panose="020B0604020202020204" pitchFamily="34" charset="0"/>
              </a:rPr>
              <a:t>En esencia, cambiar la dirección a </a:t>
            </a:r>
            <a:r>
              <a:rPr kumimoji="0" lang="es-DO" altLang="es-DO" sz="1200" b="1" i="0" u="none" strike="noStrike" cap="none" normalizeH="0" baseline="0" dirty="0">
                <a:ln>
                  <a:noFill/>
                </a:ln>
                <a:solidFill>
                  <a:schemeClr val="tx1"/>
                </a:solidFill>
                <a:effectLst/>
                <a:latin typeface="Arial" panose="020B0604020202020204" pitchFamily="34" charset="0"/>
              </a:rPr>
              <a:t>Column</a:t>
            </a:r>
            <a:r>
              <a:rPr kumimoji="0" lang="es-DO" altLang="es-DO" sz="1200" b="0" i="0" u="none" strike="noStrike" cap="none" normalizeH="0" baseline="0" dirty="0">
                <a:ln>
                  <a:noFill/>
                </a:ln>
                <a:solidFill>
                  <a:schemeClr val="tx1"/>
                </a:solidFill>
                <a:effectLst/>
                <a:latin typeface="Arial" panose="020B0604020202020204" pitchFamily="34" charset="0"/>
              </a:rPr>
              <a:t> reorganiza los elementos verticalmente en lugar de horizontalmente, siguiendo el mismo principio de distribución del espacio basado en la propiedad </a:t>
            </a:r>
            <a:r>
              <a:rPr kumimoji="0" lang="es-DO" altLang="es-DO" sz="1200" b="1" i="0" u="none" strike="noStrike" cap="none" normalizeH="0" baseline="0" dirty="0">
                <a:ln>
                  <a:noFill/>
                </a:ln>
                <a:solidFill>
                  <a:schemeClr val="tx1"/>
                </a:solidFill>
                <a:effectLst/>
                <a:latin typeface="Arial" panose="020B0604020202020204" pitchFamily="34" charset="0"/>
              </a:rPr>
              <a:t>Grow</a:t>
            </a:r>
            <a:r>
              <a:rPr kumimoji="0" lang="es-DO" altLang="es-DO" sz="12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82151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A14303-405B-422C-BFAC-626AE6CC3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198" y="0"/>
            <a:ext cx="2916296" cy="6858000"/>
          </a:xfrm>
          <a:prstGeom prst="rect">
            <a:avLst/>
          </a:prstGeom>
        </p:spPr>
      </p:pic>
      <p:sp>
        <p:nvSpPr>
          <p:cNvPr id="5" name="CuadroTexto 4">
            <a:extLst>
              <a:ext uri="{FF2B5EF4-FFF2-40B4-BE49-F238E27FC236}">
                <a16:creationId xmlns:a16="http://schemas.microsoft.com/office/drawing/2014/main" id="{A16FCD04-5432-469B-8A85-64F1B2E92C6A}"/>
              </a:ext>
            </a:extLst>
          </p:cNvPr>
          <p:cNvSpPr txBox="1"/>
          <p:nvPr/>
        </p:nvSpPr>
        <p:spPr>
          <a:xfrm>
            <a:off x="4997007" y="497915"/>
            <a:ext cx="1149439" cy="369332"/>
          </a:xfrm>
          <a:prstGeom prst="rect">
            <a:avLst/>
          </a:prstGeom>
          <a:noFill/>
        </p:spPr>
        <p:txBody>
          <a:bodyPr wrap="square">
            <a:spAutoFit/>
          </a:bodyPr>
          <a:lstStyle/>
          <a:p>
            <a:r>
              <a:rPr lang="es-ES" sz="1800" dirty="0">
                <a:solidFill>
                  <a:srgbClr val="A31515"/>
                </a:solidFill>
                <a:latin typeface="Consolas" panose="020B0609020204030204" pitchFamily="49" charset="0"/>
              </a:rPr>
              <a:t>Frame</a:t>
            </a:r>
            <a:endParaRPr lang="es-ES" dirty="0"/>
          </a:p>
        </p:txBody>
      </p:sp>
      <p:cxnSp>
        <p:nvCxnSpPr>
          <p:cNvPr id="7" name="Conector recto de flecha 6">
            <a:extLst>
              <a:ext uri="{FF2B5EF4-FFF2-40B4-BE49-F238E27FC236}">
                <a16:creationId xmlns:a16="http://schemas.microsoft.com/office/drawing/2014/main" id="{F068553B-9763-4413-819E-3D07B087C505}"/>
              </a:ext>
            </a:extLst>
          </p:cNvPr>
          <p:cNvCxnSpPr/>
          <p:nvPr/>
        </p:nvCxnSpPr>
        <p:spPr>
          <a:xfrm flipV="1">
            <a:off x="4115494" y="759854"/>
            <a:ext cx="881513" cy="218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CE72BACB-4A0E-425B-999E-4B308B2B3924}"/>
              </a:ext>
            </a:extLst>
          </p:cNvPr>
          <p:cNvSpPr txBox="1"/>
          <p:nvPr/>
        </p:nvSpPr>
        <p:spPr>
          <a:xfrm>
            <a:off x="4681474" y="3323684"/>
            <a:ext cx="1780504" cy="369332"/>
          </a:xfrm>
          <a:prstGeom prst="rect">
            <a:avLst/>
          </a:prstGeom>
          <a:noFill/>
        </p:spPr>
        <p:txBody>
          <a:bodyPr wrap="square">
            <a:spAutoFit/>
          </a:bodyPr>
          <a:lstStyle/>
          <a:p>
            <a:r>
              <a:rPr lang="es-ES" sz="1800" dirty="0">
                <a:solidFill>
                  <a:srgbClr val="A31515"/>
                </a:solidFill>
                <a:latin typeface="Consolas" panose="020B0609020204030204" pitchFamily="49" charset="0"/>
              </a:rPr>
              <a:t>FlexLayout</a:t>
            </a:r>
            <a:endParaRPr lang="es-ES" dirty="0"/>
          </a:p>
        </p:txBody>
      </p:sp>
      <p:cxnSp>
        <p:nvCxnSpPr>
          <p:cNvPr id="10" name="Conector recto de flecha 9">
            <a:extLst>
              <a:ext uri="{FF2B5EF4-FFF2-40B4-BE49-F238E27FC236}">
                <a16:creationId xmlns:a16="http://schemas.microsoft.com/office/drawing/2014/main" id="{F1D4DB19-B159-451D-AA09-612319B274A3}"/>
              </a:ext>
            </a:extLst>
          </p:cNvPr>
          <p:cNvCxnSpPr>
            <a:cxnSpLocks/>
            <a:endCxn id="9" idx="1"/>
          </p:cNvCxnSpPr>
          <p:nvPr/>
        </p:nvCxnSpPr>
        <p:spPr>
          <a:xfrm>
            <a:off x="3979576" y="3429000"/>
            <a:ext cx="701898" cy="7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A5AE69D0-B48B-4552-8885-C9BDFF984C88}"/>
              </a:ext>
            </a:extLst>
          </p:cNvPr>
          <p:cNvSpPr txBox="1"/>
          <p:nvPr/>
        </p:nvSpPr>
        <p:spPr>
          <a:xfrm>
            <a:off x="4681474" y="1751994"/>
            <a:ext cx="1010991" cy="369332"/>
          </a:xfrm>
          <a:prstGeom prst="rect">
            <a:avLst/>
          </a:prstGeom>
          <a:noFill/>
        </p:spPr>
        <p:txBody>
          <a:bodyPr wrap="square">
            <a:spAutoFit/>
          </a:bodyPr>
          <a:lstStyle/>
          <a:p>
            <a:r>
              <a:rPr lang="es-ES" sz="1800" dirty="0">
                <a:solidFill>
                  <a:srgbClr val="A31515"/>
                </a:solidFill>
                <a:latin typeface="Consolas" panose="020B0609020204030204" pitchFamily="49" charset="0"/>
              </a:rPr>
              <a:t>Label</a:t>
            </a:r>
            <a:endParaRPr lang="es-ES" dirty="0"/>
          </a:p>
        </p:txBody>
      </p:sp>
      <p:cxnSp>
        <p:nvCxnSpPr>
          <p:cNvPr id="16" name="Conector recto de flecha 15">
            <a:extLst>
              <a:ext uri="{FF2B5EF4-FFF2-40B4-BE49-F238E27FC236}">
                <a16:creationId xmlns:a16="http://schemas.microsoft.com/office/drawing/2014/main" id="{41626C45-8724-40D0-9290-1DFABEB4C439}"/>
              </a:ext>
            </a:extLst>
          </p:cNvPr>
          <p:cNvCxnSpPr>
            <a:cxnSpLocks/>
          </p:cNvCxnSpPr>
          <p:nvPr/>
        </p:nvCxnSpPr>
        <p:spPr>
          <a:xfrm flipV="1">
            <a:off x="3193965" y="2121326"/>
            <a:ext cx="1487509" cy="1017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9178E6D9-95CE-46B2-BC4A-CC0E8B6B48D2}"/>
              </a:ext>
            </a:extLst>
          </p:cNvPr>
          <p:cNvSpPr txBox="1"/>
          <p:nvPr/>
        </p:nvSpPr>
        <p:spPr>
          <a:xfrm>
            <a:off x="4681474" y="1237671"/>
            <a:ext cx="1780504" cy="369332"/>
          </a:xfrm>
          <a:prstGeom prst="rect">
            <a:avLst/>
          </a:prstGeom>
          <a:noFill/>
        </p:spPr>
        <p:txBody>
          <a:bodyPr wrap="square">
            <a:spAutoFit/>
          </a:bodyPr>
          <a:lstStyle/>
          <a:p>
            <a:r>
              <a:rPr lang="fr-FR" sz="1800" dirty="0">
                <a:solidFill>
                  <a:srgbClr val="A31515"/>
                </a:solidFill>
                <a:latin typeface="Consolas" panose="020B0609020204030204" pitchFamily="49" charset="0"/>
              </a:rPr>
              <a:t>Image</a:t>
            </a:r>
            <a:r>
              <a:rPr lang="fr-FR" sz="1800" dirty="0">
                <a:solidFill>
                  <a:srgbClr val="FF0000"/>
                </a:solidFill>
                <a:latin typeface="Consolas" panose="020B0609020204030204" pitchFamily="49" charset="0"/>
              </a:rPr>
              <a:t> Source</a:t>
            </a:r>
            <a:endParaRPr lang="es-ES" dirty="0"/>
          </a:p>
        </p:txBody>
      </p:sp>
      <p:cxnSp>
        <p:nvCxnSpPr>
          <p:cNvPr id="21" name="Conector recto de flecha 20">
            <a:extLst>
              <a:ext uri="{FF2B5EF4-FFF2-40B4-BE49-F238E27FC236}">
                <a16:creationId xmlns:a16="http://schemas.microsoft.com/office/drawing/2014/main" id="{CCFC41A9-CB6A-48AC-95CF-0D7E3C3A41D6}"/>
              </a:ext>
            </a:extLst>
          </p:cNvPr>
          <p:cNvCxnSpPr>
            <a:cxnSpLocks/>
          </p:cNvCxnSpPr>
          <p:nvPr/>
        </p:nvCxnSpPr>
        <p:spPr>
          <a:xfrm flipV="1">
            <a:off x="3053370" y="1506828"/>
            <a:ext cx="1724696" cy="766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652092E5-50D2-4AF3-95C8-472C27C5AABD}"/>
              </a:ext>
            </a:extLst>
          </p:cNvPr>
          <p:cNvSpPr txBox="1"/>
          <p:nvPr/>
        </p:nvSpPr>
        <p:spPr>
          <a:xfrm>
            <a:off x="4918661" y="4231560"/>
            <a:ext cx="885422" cy="369332"/>
          </a:xfrm>
          <a:prstGeom prst="rect">
            <a:avLst/>
          </a:prstGeom>
          <a:noFill/>
        </p:spPr>
        <p:txBody>
          <a:bodyPr wrap="square">
            <a:spAutoFit/>
          </a:bodyPr>
          <a:lstStyle/>
          <a:p>
            <a:r>
              <a:rPr lang="es-ES" sz="1800" dirty="0">
                <a:solidFill>
                  <a:srgbClr val="A31515"/>
                </a:solidFill>
                <a:latin typeface="Consolas" panose="020B0609020204030204" pitchFamily="49" charset="0"/>
              </a:rPr>
              <a:t>Label</a:t>
            </a:r>
            <a:endParaRPr lang="es-ES" dirty="0"/>
          </a:p>
        </p:txBody>
      </p:sp>
      <p:cxnSp>
        <p:nvCxnSpPr>
          <p:cNvPr id="26" name="Conector recto de flecha 25">
            <a:extLst>
              <a:ext uri="{FF2B5EF4-FFF2-40B4-BE49-F238E27FC236}">
                <a16:creationId xmlns:a16="http://schemas.microsoft.com/office/drawing/2014/main" id="{37872B75-B3E7-4740-8970-06CC7F02D4EF}"/>
              </a:ext>
            </a:extLst>
          </p:cNvPr>
          <p:cNvCxnSpPr>
            <a:cxnSpLocks/>
            <a:stCxn id="31" idx="1"/>
          </p:cNvCxnSpPr>
          <p:nvPr/>
        </p:nvCxnSpPr>
        <p:spPr>
          <a:xfrm>
            <a:off x="3881221" y="4289319"/>
            <a:ext cx="798490" cy="21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1224185C-A5B8-4C17-89BE-24B92A38CC32}"/>
              </a:ext>
            </a:extLst>
          </p:cNvPr>
          <p:cNvSpPr txBox="1"/>
          <p:nvPr/>
        </p:nvSpPr>
        <p:spPr>
          <a:xfrm>
            <a:off x="4734446" y="5166506"/>
            <a:ext cx="1368380" cy="369332"/>
          </a:xfrm>
          <a:prstGeom prst="rect">
            <a:avLst/>
          </a:prstGeom>
          <a:noFill/>
        </p:spPr>
        <p:txBody>
          <a:bodyPr wrap="square">
            <a:spAutoFit/>
          </a:bodyPr>
          <a:lstStyle/>
          <a:p>
            <a:r>
              <a:rPr lang="en-US" sz="1800" dirty="0">
                <a:solidFill>
                  <a:srgbClr val="A31515"/>
                </a:solidFill>
                <a:latin typeface="Consolas" panose="020B0609020204030204" pitchFamily="49" charset="0"/>
              </a:rPr>
              <a:t>Button</a:t>
            </a:r>
            <a:endParaRPr lang="es-ES" dirty="0"/>
          </a:p>
        </p:txBody>
      </p:sp>
      <p:sp>
        <p:nvSpPr>
          <p:cNvPr id="31" name="Cerrar llave 30">
            <a:extLst>
              <a:ext uri="{FF2B5EF4-FFF2-40B4-BE49-F238E27FC236}">
                <a16:creationId xmlns:a16="http://schemas.microsoft.com/office/drawing/2014/main" id="{3AFF37C4-8D38-426A-8C7D-778500C5B087}"/>
              </a:ext>
            </a:extLst>
          </p:cNvPr>
          <p:cNvSpPr/>
          <p:nvPr/>
        </p:nvSpPr>
        <p:spPr>
          <a:xfrm>
            <a:off x="3645185" y="3701720"/>
            <a:ext cx="236036" cy="11751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33" name="Conector recto de flecha 32">
            <a:extLst>
              <a:ext uri="{FF2B5EF4-FFF2-40B4-BE49-F238E27FC236}">
                <a16:creationId xmlns:a16="http://schemas.microsoft.com/office/drawing/2014/main" id="{FE22BCCC-55D5-4ED0-852E-88FF25BB3D3A}"/>
              </a:ext>
            </a:extLst>
          </p:cNvPr>
          <p:cNvCxnSpPr>
            <a:cxnSpLocks/>
            <a:endCxn id="28" idx="1"/>
          </p:cNvCxnSpPr>
          <p:nvPr/>
        </p:nvCxnSpPr>
        <p:spPr>
          <a:xfrm flipV="1">
            <a:off x="3773323" y="5351172"/>
            <a:ext cx="961123" cy="81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E118070B-D867-4821-8CD4-A04F8E4A5A11}"/>
              </a:ext>
            </a:extLst>
          </p:cNvPr>
          <p:cNvSpPr txBox="1"/>
          <p:nvPr/>
        </p:nvSpPr>
        <p:spPr>
          <a:xfrm>
            <a:off x="7453719" y="1530289"/>
            <a:ext cx="4669590" cy="4524315"/>
          </a:xfrm>
          <a:prstGeom prst="rect">
            <a:avLst/>
          </a:prstGeom>
          <a:noFill/>
        </p:spPr>
        <p:txBody>
          <a:bodyPr wrap="square" rtlCol="0">
            <a:spAutoFit/>
          </a:bodyPr>
          <a:lstStyle/>
          <a:p>
            <a:pPr algn="ctr"/>
            <a:r>
              <a:rPr lang="en-US" sz="2400" dirty="0"/>
              <a:t>Aqui como vemos cada componente juega un papel, y la idea de usar estos controles en conjunto que ahora si nosotros nos colocamos encima de la aplicacion en todo el contorno azul podemos hacer Swipe  o deslizamientos en la pantalla de izquierda a derecha veremos como se desliza de un lado a otro la aplicacion mostrando cada una de las visualizaciones que hemos creado.</a:t>
            </a:r>
            <a:endParaRPr lang="es-ES" sz="2400" dirty="0"/>
          </a:p>
        </p:txBody>
      </p:sp>
      <p:pic>
        <p:nvPicPr>
          <p:cNvPr id="1028" name="Picture 4" descr="android1_1: 3. Gestos para el uso del dispositivo">
            <a:extLst>
              <a:ext uri="{FF2B5EF4-FFF2-40B4-BE49-F238E27FC236}">
                <a16:creationId xmlns:a16="http://schemas.microsoft.com/office/drawing/2014/main" id="{1C652643-3CF1-4394-B135-0746393054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61" t="11273" r="21915" b="9006"/>
          <a:stretch/>
        </p:blipFill>
        <p:spPr bwMode="auto">
          <a:xfrm>
            <a:off x="6032367" y="2121326"/>
            <a:ext cx="1046731" cy="14090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C Desire 530 - Gestos táctiles - HTC SUPPORT | HTC España">
            <a:extLst>
              <a:ext uri="{FF2B5EF4-FFF2-40B4-BE49-F238E27FC236}">
                <a16:creationId xmlns:a16="http://schemas.microsoft.com/office/drawing/2014/main" id="{CCE07641-3302-4C5F-87D9-4B38832E6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119" y="3434296"/>
            <a:ext cx="694590" cy="1304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FBF50A00-8978-4CC6-BBA1-C9FF334EF29B}"/>
              </a:ext>
            </a:extLst>
          </p:cNvPr>
          <p:cNvSpPr/>
          <p:nvPr/>
        </p:nvSpPr>
        <p:spPr>
          <a:xfrm>
            <a:off x="1199198" y="497915"/>
            <a:ext cx="2916296" cy="5600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BA9D7B2A-89B0-407B-95E1-DBA28A2AAEC7}"/>
              </a:ext>
            </a:extLst>
          </p:cNvPr>
          <p:cNvSpPr txBox="1"/>
          <p:nvPr/>
        </p:nvSpPr>
        <p:spPr>
          <a:xfrm>
            <a:off x="4880901" y="5858253"/>
            <a:ext cx="1846363" cy="369332"/>
          </a:xfrm>
          <a:prstGeom prst="rect">
            <a:avLst/>
          </a:prstGeom>
          <a:noFill/>
        </p:spPr>
        <p:txBody>
          <a:bodyPr wrap="square">
            <a:spAutoFit/>
          </a:bodyPr>
          <a:lstStyle/>
          <a:p>
            <a:r>
              <a:rPr lang="en-US" sz="1800" dirty="0">
                <a:solidFill>
                  <a:srgbClr val="A31515"/>
                </a:solidFill>
                <a:latin typeface="Consolas" panose="020B0609020204030204" pitchFamily="49" charset="0"/>
              </a:rPr>
              <a:t>Stacklayout</a:t>
            </a:r>
            <a:endParaRPr lang="es-ES" dirty="0"/>
          </a:p>
        </p:txBody>
      </p:sp>
      <p:cxnSp>
        <p:nvCxnSpPr>
          <p:cNvPr id="23" name="Conector recto de flecha 22">
            <a:extLst>
              <a:ext uri="{FF2B5EF4-FFF2-40B4-BE49-F238E27FC236}">
                <a16:creationId xmlns:a16="http://schemas.microsoft.com/office/drawing/2014/main" id="{FA188B8E-C56D-4AA2-ADC4-C26DA29B65A7}"/>
              </a:ext>
            </a:extLst>
          </p:cNvPr>
          <p:cNvCxnSpPr>
            <a:cxnSpLocks/>
            <a:endCxn id="22" idx="1"/>
          </p:cNvCxnSpPr>
          <p:nvPr/>
        </p:nvCxnSpPr>
        <p:spPr>
          <a:xfrm>
            <a:off x="4075690" y="5973420"/>
            <a:ext cx="805211" cy="6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08AFA8A7-AD3C-8C4C-E2F8-0829A8778439}"/>
              </a:ext>
            </a:extLst>
          </p:cNvPr>
          <p:cNvSpPr txBox="1"/>
          <p:nvPr/>
        </p:nvSpPr>
        <p:spPr>
          <a:xfrm>
            <a:off x="7913303" y="575188"/>
            <a:ext cx="3787245" cy="584775"/>
          </a:xfrm>
          <a:prstGeom prst="rect">
            <a:avLst/>
          </a:prstGeom>
          <a:noFill/>
        </p:spPr>
        <p:txBody>
          <a:bodyPr wrap="square">
            <a:spAutoFit/>
          </a:bodyPr>
          <a:lstStyle/>
          <a:p>
            <a:pPr algn="ctr"/>
            <a:r>
              <a:rPr lang="en-US" sz="3200" b="1" u="sng" dirty="0">
                <a:solidFill>
                  <a:srgbClr val="00B050"/>
                </a:solidFill>
                <a:effectLst>
                  <a:outerShdw blurRad="38100" dist="38100" dir="2700000" algn="tl">
                    <a:srgbClr val="000000">
                      <a:alpha val="43137"/>
                    </a:srgbClr>
                  </a:outerShdw>
                </a:effectLst>
              </a:rPr>
              <a:t>EL </a:t>
            </a:r>
            <a:r>
              <a:rPr lang="es-DO" sz="3200" b="1" i="0" u="sng" dirty="0">
                <a:solidFill>
                  <a:srgbClr val="00B050"/>
                </a:solidFill>
                <a:effectLst>
                  <a:outerShdw blurRad="38100" dist="38100" dir="2700000" algn="tl">
                    <a:srgbClr val="000000">
                      <a:alpha val="43137"/>
                    </a:srgbClr>
                  </a:outerShdw>
                </a:effectLst>
                <a:latin typeface="Arimo"/>
              </a:rPr>
              <a:t>FLEXLAYOUT</a:t>
            </a:r>
            <a:r>
              <a:rPr lang="en-US" sz="3200" b="1" u="sng" dirty="0">
                <a:solidFill>
                  <a:srgbClr val="00B050"/>
                </a:solidFill>
                <a:effectLst>
                  <a:outerShdw blurRad="38100" dist="38100" dir="2700000" algn="tl">
                    <a:srgbClr val="000000">
                      <a:alpha val="43137"/>
                    </a:srgbClr>
                  </a:outerShdw>
                </a:effectLst>
              </a:rPr>
              <a:t> </a:t>
            </a:r>
            <a:endParaRPr lang="es-DO" sz="3200" u="sng"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67183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458" y="1775518"/>
            <a:ext cx="3031198" cy="3111476"/>
          </a:xfrm>
          <a:prstGeom prst="rect">
            <a:avLst/>
          </a:prstGeom>
        </p:spPr>
      </p:pic>
      <p:sp>
        <p:nvSpPr>
          <p:cNvPr id="4" name="TextBox 3">
            <a:extLst>
              <a:ext uri="{FF2B5EF4-FFF2-40B4-BE49-F238E27FC236}">
                <a16:creationId xmlns:a16="http://schemas.microsoft.com/office/drawing/2014/main" id="{DC541D45-79C1-4082-A8B3-69CB6093F516}"/>
              </a:ext>
            </a:extLst>
          </p:cNvPr>
          <p:cNvSpPr txBox="1"/>
          <p:nvPr/>
        </p:nvSpPr>
        <p:spPr>
          <a:xfrm>
            <a:off x="4661684" y="4679890"/>
            <a:ext cx="2455033" cy="1200329"/>
          </a:xfrm>
          <a:prstGeom prst="rect">
            <a:avLst/>
          </a:prstGeom>
          <a:noFill/>
        </p:spPr>
        <p:txBody>
          <a:bodyPr wrap="square" rtlCol="0">
            <a:spAutoFit/>
          </a:bodyPr>
          <a:lstStyle/>
          <a:p>
            <a:pPr algn="ctr"/>
            <a:r>
              <a:rPr lang="en-US" sz="3200" b="1" dirty="0">
                <a:solidFill>
                  <a:srgbClr val="FF0000"/>
                </a:solidFill>
              </a:rPr>
              <a:t>Juancito</a:t>
            </a:r>
          </a:p>
          <a:p>
            <a:pPr algn="ctr"/>
            <a:r>
              <a:rPr lang="en-US" sz="4000" b="1" dirty="0">
                <a:effectLst>
                  <a:outerShdw blurRad="38100" dist="38100" dir="2700000" algn="tl">
                    <a:srgbClr val="000000">
                      <a:alpha val="43137"/>
                    </a:srgbClr>
                  </a:outerShdw>
                </a:effectLst>
              </a:rPr>
              <a:t> </a:t>
            </a:r>
            <a:r>
              <a:rPr lang="en-US" sz="4000" b="1" dirty="0">
                <a:solidFill>
                  <a:schemeClr val="accent4"/>
                </a:solidFill>
                <a:effectLst>
                  <a:outerShdw blurRad="38100" dist="38100" dir="2700000" algn="tl">
                    <a:srgbClr val="000000">
                      <a:alpha val="43137"/>
                    </a:srgbClr>
                  </a:outerShdw>
                </a:effectLst>
              </a:rPr>
              <a:t>Peña V.</a:t>
            </a:r>
            <a:endParaRPr lang="es-DO" sz="4000" b="1" dirty="0">
              <a:solidFill>
                <a:schemeClr val="accent4"/>
              </a:solidFill>
              <a:effectLst>
                <a:outerShdw blurRad="38100" dist="38100" dir="2700000" algn="tl">
                  <a:srgbClr val="000000">
                    <a:alpha val="43137"/>
                  </a:srgbClr>
                </a:outerShdw>
              </a:effectLst>
            </a:endParaRPr>
          </a:p>
        </p:txBody>
      </p:sp>
      <p:pic>
        <p:nvPicPr>
          <p:cNvPr id="1026" name="Picture 2" descr="system, users, user Icon">
            <a:extLst>
              <a:ext uri="{FF2B5EF4-FFF2-40B4-BE49-F238E27FC236}">
                <a16:creationId xmlns:a16="http://schemas.microsoft.com/office/drawing/2014/main" id="{DC53BBE1-18A8-400B-83BA-8C1C605BA19E}"/>
              </a:ext>
            </a:extLst>
          </p:cNvPr>
          <p:cNvPicPr>
            <a:picLocks noChangeAspect="1" noChangeArrowheads="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155311" y="232137"/>
            <a:ext cx="747959" cy="747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9582" y="679134"/>
            <a:ext cx="239235" cy="2392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01225" y="1062638"/>
            <a:ext cx="187772" cy="1877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649131" y="816273"/>
            <a:ext cx="2371322" cy="307777"/>
          </a:xfrm>
          <a:prstGeom prst="rect">
            <a:avLst/>
          </a:prstGeom>
          <a:noFill/>
        </p:spPr>
        <p:txBody>
          <a:bodyPr wrap="square" rtlCol="0">
            <a:spAutoFit/>
          </a:bodyPr>
          <a:lstStyle/>
          <a:p>
            <a:pPr algn="ctr"/>
            <a:r>
              <a:rPr lang="en-US" sz="1400" dirty="0"/>
              <a:t>Santo Domingo, R.D.</a:t>
            </a:r>
            <a:endParaRPr lang="es-DO" sz="1400"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795111" y="993099"/>
            <a:ext cx="2332126" cy="307777"/>
          </a:xfrm>
          <a:prstGeom prst="rect">
            <a:avLst/>
          </a:prstGeom>
          <a:noFill/>
        </p:spPr>
        <p:txBody>
          <a:bodyPr wrap="square" rtlCol="0">
            <a:spAutoFit/>
          </a:bodyPr>
          <a:lstStyle/>
          <a:p>
            <a:pPr algn="ctr"/>
            <a:r>
              <a:rPr lang="en-US" sz="1400" dirty="0"/>
              <a:t>Juancito.pena@gmail.com</a:t>
            </a:r>
            <a:endParaRPr lang="es-DO"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790" y="198116"/>
            <a:ext cx="883276" cy="883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2080" y="39826"/>
            <a:ext cx="567425" cy="567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6206" y="3578965"/>
            <a:ext cx="755071" cy="75507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467838" y="3431806"/>
            <a:ext cx="1288477" cy="1235367"/>
            <a:chOff x="9848434" y="3868645"/>
            <a:chExt cx="1395412" cy="1400174"/>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48434" y="3868645"/>
              <a:ext cx="1395412" cy="140017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CF3C44F8-5241-47DA-8294-5CEF46E3A09A}"/>
              </a:ext>
            </a:extLst>
          </p:cNvPr>
          <p:cNvSpPr txBox="1"/>
          <p:nvPr/>
        </p:nvSpPr>
        <p:spPr>
          <a:xfrm>
            <a:off x="7827575" y="1002181"/>
            <a:ext cx="4329991" cy="1138773"/>
          </a:xfrm>
          <a:prstGeom prst="rect">
            <a:avLst/>
          </a:prstGeom>
          <a:noFill/>
        </p:spPr>
        <p:txBody>
          <a:bodyPr wrap="square" rtlCol="0">
            <a:spAutoFit/>
          </a:bodyPr>
          <a:lstStyle/>
          <a:p>
            <a:pPr algn="ctr"/>
            <a:r>
              <a:rPr lang="en-US" sz="1600" dirty="0"/>
              <a:t>Ingeniero en Sistemas y Computación</a:t>
            </a:r>
          </a:p>
          <a:p>
            <a:pPr algn="ctr"/>
            <a:r>
              <a:rPr lang="en-US" sz="1600" dirty="0"/>
              <a:t>Post-Grado en Ingeniería de Software</a:t>
            </a:r>
          </a:p>
          <a:p>
            <a:pPr algn="ctr"/>
            <a:r>
              <a:rPr lang="en-US" sz="1600" dirty="0"/>
              <a:t>Maestría en Sistemas Mención Gerencial</a:t>
            </a:r>
          </a:p>
          <a:p>
            <a:pPr algn="ctr"/>
            <a:r>
              <a:rPr lang="es-DO" sz="2000" b="1" dirty="0"/>
              <a:t>Universidad Dominicana O&amp;M</a:t>
            </a: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7450609" y="1142344"/>
            <a:ext cx="873053" cy="83480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21171" y="639754"/>
            <a:ext cx="2629619" cy="1734064"/>
            <a:chOff x="6688679" y="639754"/>
            <a:chExt cx="2762111" cy="1968502"/>
          </a:xfrm>
        </p:grpSpPr>
        <p:cxnSp>
          <p:nvCxnSpPr>
            <p:cNvPr id="43" name="Straight Arrow Connector 42">
              <a:extLst>
                <a:ext uri="{FF2B5EF4-FFF2-40B4-BE49-F238E27FC236}">
                  <a16:creationId xmlns:a16="http://schemas.microsoft.com/office/drawing/2014/main" id="{91F03A2E-8ECC-4CC0-851D-DA73D5FF4E26}"/>
                </a:ext>
              </a:extLst>
            </p:cNvPr>
            <p:cNvCxnSpPr>
              <a:cxnSpLocks/>
              <a:endCxn id="1036" idx="1"/>
            </p:cNvCxnSpPr>
            <p:nvPr/>
          </p:nvCxnSpPr>
          <p:spPr>
            <a:xfrm>
              <a:off x="7819348" y="639754"/>
              <a:ext cx="1631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p:cNvCxnSpPr>
            <p:nvPr/>
          </p:nvCxnSpPr>
          <p:spPr>
            <a:xfrm flipV="1">
              <a:off x="6688679" y="639754"/>
              <a:ext cx="1130669" cy="196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EB93BFC-90F9-466D-BA42-C7960A5E3BBF}"/>
              </a:ext>
            </a:extLst>
          </p:cNvPr>
          <p:cNvCxnSpPr>
            <a:cxnSpLocks/>
          </p:cNvCxnSpPr>
          <p:nvPr/>
        </p:nvCxnSpPr>
        <p:spPr>
          <a:xfrm flipH="1" flipV="1">
            <a:off x="3689477" y="656867"/>
            <a:ext cx="1237981" cy="1716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940FBC-F590-4A09-9427-8DB96C607050}"/>
              </a:ext>
            </a:extLst>
          </p:cNvPr>
          <p:cNvCxnSpPr>
            <a:cxnSpLocks/>
            <a:endCxn id="1026" idx="3"/>
          </p:cNvCxnSpPr>
          <p:nvPr/>
        </p:nvCxnSpPr>
        <p:spPr>
          <a:xfrm flipH="1" flipV="1">
            <a:off x="1903270" y="606117"/>
            <a:ext cx="1786207" cy="50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04C83C-9209-49E8-B6E0-50009DA0ADAE}"/>
              </a:ext>
            </a:extLst>
          </p:cNvPr>
          <p:cNvCxnSpPr>
            <a:cxnSpLocks/>
          </p:cNvCxnSpPr>
          <p:nvPr/>
        </p:nvCxnSpPr>
        <p:spPr>
          <a:xfrm flipH="1">
            <a:off x="2506143" y="3539217"/>
            <a:ext cx="1968650" cy="299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84" idx="3"/>
          </p:cNvCxnSpPr>
          <p:nvPr/>
        </p:nvCxnSpPr>
        <p:spPr>
          <a:xfrm>
            <a:off x="7378656" y="3331256"/>
            <a:ext cx="2039177" cy="308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mobile, phone Icon">
            <a:extLst>
              <a:ext uri="{FF2B5EF4-FFF2-40B4-BE49-F238E27FC236}">
                <a16:creationId xmlns:a16="http://schemas.microsoft.com/office/drawing/2014/main" id="{1B9A1A24-205A-4EF1-8BC6-BFD901BEA9BF}"/>
              </a:ext>
            </a:extLst>
          </p:cNvPr>
          <p:cNvPicPr>
            <a:picLocks noChangeAspect="1" noChangeArrowheads="1"/>
          </p:cNvPicPr>
          <p:nvPr/>
        </p:nvPicPr>
        <p:blipFill>
          <a:blip r:embed="rId14" cstate="print">
            <a:duotone>
              <a:schemeClr val="accent4">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49896" y="1265810"/>
            <a:ext cx="266166" cy="266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064D2-F5F9-40C3-85B1-51A86AAA7D9B}"/>
              </a:ext>
            </a:extLst>
          </p:cNvPr>
          <p:cNvSpPr txBox="1"/>
          <p:nvPr/>
        </p:nvSpPr>
        <p:spPr>
          <a:xfrm>
            <a:off x="5172280" y="1258719"/>
            <a:ext cx="1470288" cy="307777"/>
          </a:xfrm>
          <a:prstGeom prst="rect">
            <a:avLst/>
          </a:prstGeom>
          <a:noFill/>
        </p:spPr>
        <p:txBody>
          <a:bodyPr wrap="square" rtlCol="0">
            <a:spAutoFit/>
          </a:bodyPr>
          <a:lstStyle/>
          <a:p>
            <a:pPr algn="ctr"/>
            <a:r>
              <a:rPr lang="en-US" sz="1400" b="1" dirty="0"/>
              <a:t>809-870-6366</a:t>
            </a:r>
            <a:endParaRPr lang="es-DO" sz="1400" b="1" dirty="0"/>
          </a:p>
        </p:txBody>
      </p:sp>
      <p:sp>
        <p:nvSpPr>
          <p:cNvPr id="44" name="TextBox 43">
            <a:extLst>
              <a:ext uri="{FF2B5EF4-FFF2-40B4-BE49-F238E27FC236}">
                <a16:creationId xmlns:a16="http://schemas.microsoft.com/office/drawing/2014/main" id="{DC19DE7D-F1D2-4E89-918E-449F6715E362}"/>
              </a:ext>
            </a:extLst>
          </p:cNvPr>
          <p:cNvSpPr txBox="1"/>
          <p:nvPr/>
        </p:nvSpPr>
        <p:spPr>
          <a:xfrm>
            <a:off x="188555" y="1134287"/>
            <a:ext cx="3860258" cy="2062103"/>
          </a:xfrm>
          <a:prstGeom prst="rect">
            <a:avLst/>
          </a:prstGeom>
          <a:noFill/>
        </p:spPr>
        <p:txBody>
          <a:bodyPr wrap="square" rtlCol="0">
            <a:spAutoFit/>
          </a:bodyPr>
          <a:lstStyle>
            <a:defPPr>
              <a:defRPr lang="es-ES"/>
            </a:defPPr>
            <a:lvl1pPr algn="ctr">
              <a:defRPr sz="1600"/>
            </a:lvl1pPr>
          </a:lstStyle>
          <a:p>
            <a:r>
              <a:rPr lang="es-ES" dirty="0"/>
              <a:t>Me apasiona la tecnología 💻 y el análisis de datos 📊 con herramientas como </a:t>
            </a:r>
            <a:r>
              <a:rPr lang="es-ES" b="1" dirty="0"/>
              <a:t>Excel, SQL, R, Python y RapidMiner</a:t>
            </a:r>
            <a:r>
              <a:rPr lang="es-ES" dirty="0"/>
              <a:t>. Disfruto </a:t>
            </a:r>
            <a:r>
              <a:rPr lang="es-ES" b="1" dirty="0"/>
              <a:t>creando visualizaciones impactantes en Power BI </a:t>
            </a:r>
            <a:r>
              <a:rPr lang="es-ES" dirty="0"/>
              <a:t>📈 y desarrollando en </a:t>
            </a:r>
            <a:r>
              <a:rPr lang="es-ES" b="1" dirty="0"/>
              <a:t>front-end y back-end</a:t>
            </a:r>
            <a:r>
              <a:rPr lang="es-ES" dirty="0"/>
              <a:t>. Además, me encanta enseñar 📚 y compartir mis conocimientos, transmitiendo lo que aprendo cada día.</a:t>
            </a:r>
            <a:endParaRPr lang="es-DO" dirty="0"/>
          </a:p>
        </p:txBody>
      </p:sp>
      <p:grpSp>
        <p:nvGrpSpPr>
          <p:cNvPr id="2" name="Group 1">
            <a:extLst>
              <a:ext uri="{FF2B5EF4-FFF2-40B4-BE49-F238E27FC236}">
                <a16:creationId xmlns:a16="http://schemas.microsoft.com/office/drawing/2014/main" id="{ACEF821F-7E9A-4E17-8406-1B79A79D09B1}"/>
              </a:ext>
            </a:extLst>
          </p:cNvPr>
          <p:cNvGrpSpPr/>
          <p:nvPr/>
        </p:nvGrpSpPr>
        <p:grpSpPr>
          <a:xfrm>
            <a:off x="216979" y="4492812"/>
            <a:ext cx="4504550" cy="1815882"/>
            <a:chOff x="207228" y="4408428"/>
            <a:chExt cx="4302116" cy="1815882"/>
          </a:xfrm>
        </p:grpSpPr>
        <p:sp>
          <p:nvSpPr>
            <p:cNvPr id="45" name="Rectangle: Rounded Corners 44">
              <a:extLst>
                <a:ext uri="{FF2B5EF4-FFF2-40B4-BE49-F238E27FC236}">
                  <a16:creationId xmlns:a16="http://schemas.microsoft.com/office/drawing/2014/main" id="{FBA872AB-FEB7-4EAB-A3B5-3A89A475FF2A}"/>
                </a:ext>
              </a:extLst>
            </p:cNvPr>
            <p:cNvSpPr/>
            <p:nvPr/>
          </p:nvSpPr>
          <p:spPr>
            <a:xfrm>
              <a:off x="2702269" y="444663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Rectangle: Rounded Corners 45">
              <a:extLst>
                <a:ext uri="{FF2B5EF4-FFF2-40B4-BE49-F238E27FC236}">
                  <a16:creationId xmlns:a16="http://schemas.microsoft.com/office/drawing/2014/main" id="{71BE2E38-64A9-407B-9EA8-85A1634DC480}"/>
                </a:ext>
              </a:extLst>
            </p:cNvPr>
            <p:cNvSpPr/>
            <p:nvPr/>
          </p:nvSpPr>
          <p:spPr>
            <a:xfrm>
              <a:off x="2702269" y="470521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Rectangle: Rounded Corners 46">
              <a:extLst>
                <a:ext uri="{FF2B5EF4-FFF2-40B4-BE49-F238E27FC236}">
                  <a16:creationId xmlns:a16="http://schemas.microsoft.com/office/drawing/2014/main" id="{F713EDD2-594F-45DB-8718-F6DB6698EB47}"/>
                </a:ext>
              </a:extLst>
            </p:cNvPr>
            <p:cNvSpPr/>
            <p:nvPr/>
          </p:nvSpPr>
          <p:spPr>
            <a:xfrm>
              <a:off x="2709359" y="4955755"/>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Rectangle: Rounded Corners 47">
              <a:extLst>
                <a:ext uri="{FF2B5EF4-FFF2-40B4-BE49-F238E27FC236}">
                  <a16:creationId xmlns:a16="http://schemas.microsoft.com/office/drawing/2014/main" id="{F3E9DC2F-0A09-43B7-BC0E-17CA38407C73}"/>
                </a:ext>
              </a:extLst>
            </p:cNvPr>
            <p:cNvSpPr/>
            <p:nvPr/>
          </p:nvSpPr>
          <p:spPr>
            <a:xfrm>
              <a:off x="2702269" y="521009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Rectangle: Rounded Corners 48">
              <a:extLst>
                <a:ext uri="{FF2B5EF4-FFF2-40B4-BE49-F238E27FC236}">
                  <a16:creationId xmlns:a16="http://schemas.microsoft.com/office/drawing/2014/main" id="{1A7ED2C2-FB9F-4BAD-A466-4A77BF2EDAF9}"/>
                </a:ext>
              </a:extLst>
            </p:cNvPr>
            <p:cNvSpPr/>
            <p:nvPr/>
          </p:nvSpPr>
          <p:spPr>
            <a:xfrm>
              <a:off x="2709359" y="545703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0" name="TextBox 49">
              <a:extLst>
                <a:ext uri="{FF2B5EF4-FFF2-40B4-BE49-F238E27FC236}">
                  <a16:creationId xmlns:a16="http://schemas.microsoft.com/office/drawing/2014/main" id="{CFE4D9BF-C961-4EAC-9AF7-4FA08CC010F2}"/>
                </a:ext>
              </a:extLst>
            </p:cNvPr>
            <p:cNvSpPr txBox="1"/>
            <p:nvPr/>
          </p:nvSpPr>
          <p:spPr>
            <a:xfrm>
              <a:off x="207228" y="4408428"/>
              <a:ext cx="2808722" cy="1815882"/>
            </a:xfrm>
            <a:prstGeom prst="rect">
              <a:avLst/>
            </a:prstGeom>
            <a:noFill/>
          </p:spPr>
          <p:txBody>
            <a:bodyPr wrap="square" rtlCol="0">
              <a:spAutoFit/>
            </a:bodyPr>
            <a:lstStyle/>
            <a:p>
              <a:pPr marL="342900" indent="-342900" algn="just">
                <a:buFont typeface="Wingdings" panose="05000000000000000000" pitchFamily="2" charset="2"/>
                <a:buChar char="ü"/>
              </a:pPr>
              <a:r>
                <a:rPr lang="en-US" sz="1600" dirty="0"/>
                <a:t>C#, SQL, Crystal Report.</a:t>
              </a:r>
            </a:p>
            <a:p>
              <a:pPr marL="342900" indent="-342900" algn="just">
                <a:buFont typeface="Wingdings" panose="05000000000000000000" pitchFamily="2" charset="2"/>
                <a:buChar char="ü"/>
              </a:pPr>
              <a:r>
                <a:rPr lang="en-US" sz="1600" dirty="0"/>
                <a:t>HTML, CSS, Javascript.</a:t>
              </a:r>
            </a:p>
            <a:p>
              <a:pPr marL="342900" indent="-342900" algn="just">
                <a:buFont typeface="Wingdings" panose="05000000000000000000" pitchFamily="2" charset="2"/>
                <a:buChar char="ü"/>
              </a:pPr>
              <a:r>
                <a:rPr lang="en-US" sz="1600" dirty="0"/>
                <a:t>PHP, Python,  SQL. </a:t>
              </a:r>
            </a:p>
            <a:p>
              <a:pPr marL="342900" indent="-342900" algn="just">
                <a:buFont typeface="Wingdings" panose="05000000000000000000" pitchFamily="2" charset="2"/>
                <a:buChar char="ü"/>
              </a:pPr>
              <a:r>
                <a:rPr lang="en-US" sz="1600" dirty="0"/>
                <a:t>Power BI, Excel.</a:t>
              </a:r>
            </a:p>
            <a:p>
              <a:pPr marL="342900" indent="-342900" algn="just">
                <a:buFont typeface="Wingdings" panose="05000000000000000000" pitchFamily="2" charset="2"/>
                <a:buChar char="ü"/>
              </a:pPr>
              <a:r>
                <a:rPr lang="en-US" sz="1600" dirty="0"/>
                <a:t>RapidMiner, R, Python.</a:t>
              </a:r>
            </a:p>
            <a:p>
              <a:pPr marL="342900" indent="-342900" algn="just">
                <a:buFont typeface="Wingdings" panose="05000000000000000000" pitchFamily="2" charset="2"/>
                <a:buChar char="ü"/>
              </a:pPr>
              <a:r>
                <a:rPr lang="en-US" sz="1600" dirty="0"/>
                <a:t>XAMARIN, C#, XAML</a:t>
              </a:r>
            </a:p>
            <a:p>
              <a:pPr marL="342900" indent="-342900" algn="just">
                <a:buFont typeface="Wingdings" panose="05000000000000000000" pitchFamily="2" charset="2"/>
                <a:buChar char="ü"/>
              </a:pPr>
              <a:r>
                <a:rPr lang="es-DO" sz="1400" dirty="0"/>
                <a:t>Macola, Sap., MSeller</a:t>
              </a:r>
            </a:p>
          </p:txBody>
        </p:sp>
        <p:sp>
          <p:nvSpPr>
            <p:cNvPr id="52" name="Rectangle: Rounded Corners 51">
              <a:extLst>
                <a:ext uri="{FF2B5EF4-FFF2-40B4-BE49-F238E27FC236}">
                  <a16:creationId xmlns:a16="http://schemas.microsoft.com/office/drawing/2014/main" id="{76894753-18F2-455B-A773-A23C29799ADF}"/>
                </a:ext>
              </a:extLst>
            </p:cNvPr>
            <p:cNvSpPr/>
            <p:nvPr/>
          </p:nvSpPr>
          <p:spPr>
            <a:xfrm>
              <a:off x="2705815" y="4450872"/>
              <a:ext cx="1062921" cy="20313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3" name="Rectangle: Rounded Corners 52">
              <a:extLst>
                <a:ext uri="{FF2B5EF4-FFF2-40B4-BE49-F238E27FC236}">
                  <a16:creationId xmlns:a16="http://schemas.microsoft.com/office/drawing/2014/main" id="{03BF2A51-BF50-4B93-AB79-0CE7B60F9BAC}"/>
                </a:ext>
              </a:extLst>
            </p:cNvPr>
            <p:cNvSpPr/>
            <p:nvPr/>
          </p:nvSpPr>
          <p:spPr>
            <a:xfrm>
              <a:off x="2705815" y="4709449"/>
              <a:ext cx="1256105" cy="18869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4" name="Rectangle: Rounded Corners 53">
              <a:extLst>
                <a:ext uri="{FF2B5EF4-FFF2-40B4-BE49-F238E27FC236}">
                  <a16:creationId xmlns:a16="http://schemas.microsoft.com/office/drawing/2014/main" id="{0F8D6A14-909E-4A0B-83CB-409FCF1D59CB}"/>
                </a:ext>
              </a:extLst>
            </p:cNvPr>
            <p:cNvSpPr/>
            <p:nvPr/>
          </p:nvSpPr>
          <p:spPr>
            <a:xfrm>
              <a:off x="2712905" y="4959987"/>
              <a:ext cx="1055831" cy="199224"/>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5" name="Rectangle: Rounded Corners 54">
              <a:extLst>
                <a:ext uri="{FF2B5EF4-FFF2-40B4-BE49-F238E27FC236}">
                  <a16:creationId xmlns:a16="http://schemas.microsoft.com/office/drawing/2014/main" id="{F918CF2F-6F6F-459A-8E13-E824F81C9A5D}"/>
                </a:ext>
              </a:extLst>
            </p:cNvPr>
            <p:cNvSpPr/>
            <p:nvPr/>
          </p:nvSpPr>
          <p:spPr>
            <a:xfrm>
              <a:off x="2705815" y="5214331"/>
              <a:ext cx="1372014" cy="19259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6" name="Rectangle: Rounded Corners 55">
              <a:extLst>
                <a:ext uri="{FF2B5EF4-FFF2-40B4-BE49-F238E27FC236}">
                  <a16:creationId xmlns:a16="http://schemas.microsoft.com/office/drawing/2014/main" id="{31A3310D-49E8-4581-96F2-3B56B6F8866F}"/>
                </a:ext>
              </a:extLst>
            </p:cNvPr>
            <p:cNvSpPr/>
            <p:nvPr/>
          </p:nvSpPr>
          <p:spPr>
            <a:xfrm>
              <a:off x="2712906" y="5461266"/>
              <a:ext cx="1013348" cy="18887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7" name="Rectangle: Rounded Corners 56">
              <a:extLst>
                <a:ext uri="{FF2B5EF4-FFF2-40B4-BE49-F238E27FC236}">
                  <a16:creationId xmlns:a16="http://schemas.microsoft.com/office/drawing/2014/main" id="{9C3B0357-2AD1-4693-8A3A-74611085FEDE}"/>
                </a:ext>
              </a:extLst>
            </p:cNvPr>
            <p:cNvSpPr/>
            <p:nvPr/>
          </p:nvSpPr>
          <p:spPr>
            <a:xfrm>
              <a:off x="2709359" y="569748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9" name="Rectangle: Rounded Corners 58">
              <a:extLst>
                <a:ext uri="{FF2B5EF4-FFF2-40B4-BE49-F238E27FC236}">
                  <a16:creationId xmlns:a16="http://schemas.microsoft.com/office/drawing/2014/main" id="{0DB8CF5E-18EB-4D67-8E8D-29DBF327C3C2}"/>
                </a:ext>
              </a:extLst>
            </p:cNvPr>
            <p:cNvSpPr/>
            <p:nvPr/>
          </p:nvSpPr>
          <p:spPr>
            <a:xfrm>
              <a:off x="2712905" y="5701715"/>
              <a:ext cx="777513" cy="178771"/>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505742EC-7959-4FB3-948F-A05DD3AF565C}"/>
                </a:ext>
              </a:extLst>
            </p:cNvPr>
            <p:cNvSpPr/>
            <p:nvPr/>
          </p:nvSpPr>
          <p:spPr>
            <a:xfrm>
              <a:off x="2728751" y="594132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1" name="Rectangle: Rounded Corners 60">
              <a:extLst>
                <a:ext uri="{FF2B5EF4-FFF2-40B4-BE49-F238E27FC236}">
                  <a16:creationId xmlns:a16="http://schemas.microsoft.com/office/drawing/2014/main" id="{0D0F7646-8413-4036-9165-E67B205CAACE}"/>
                </a:ext>
              </a:extLst>
            </p:cNvPr>
            <p:cNvSpPr/>
            <p:nvPr/>
          </p:nvSpPr>
          <p:spPr>
            <a:xfrm>
              <a:off x="2732297" y="5945558"/>
              <a:ext cx="1505348" cy="182319"/>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62" name="TextBox 61">
            <a:extLst>
              <a:ext uri="{FF2B5EF4-FFF2-40B4-BE49-F238E27FC236}">
                <a16:creationId xmlns:a16="http://schemas.microsoft.com/office/drawing/2014/main" id="{905CC81F-1E2E-4ECB-A26D-55DE813D5776}"/>
              </a:ext>
            </a:extLst>
          </p:cNvPr>
          <p:cNvSpPr txBox="1"/>
          <p:nvPr/>
        </p:nvSpPr>
        <p:spPr>
          <a:xfrm>
            <a:off x="8118032" y="4342309"/>
            <a:ext cx="4039534" cy="1692771"/>
          </a:xfrm>
          <a:prstGeom prst="rect">
            <a:avLst/>
          </a:prstGeom>
          <a:noFill/>
        </p:spPr>
        <p:txBody>
          <a:bodyPr wrap="square" rtlCol="0">
            <a:spAutoFit/>
          </a:bodyPr>
          <a:lstStyle/>
          <a:p>
            <a:pPr algn="just"/>
            <a:r>
              <a:rPr lang="en-US" sz="1400" dirty="0"/>
              <a:t>Instructor de Tecnología (2019-Hoy)</a:t>
            </a:r>
          </a:p>
          <a:p>
            <a:pPr algn="just"/>
            <a:r>
              <a:rPr lang="en-US" sz="1600" b="1" dirty="0"/>
              <a:t>Universidad Dominicana O&amp;M</a:t>
            </a:r>
            <a:endParaRPr lang="en-US" sz="1200" b="1" dirty="0"/>
          </a:p>
          <a:p>
            <a:pPr algn="just"/>
            <a:r>
              <a:rPr lang="en-US" sz="1400" dirty="0"/>
              <a:t>Enc. Soporte Tecnológico  (2011-Hoy)</a:t>
            </a:r>
            <a:endParaRPr lang="en-US" sz="1200" dirty="0"/>
          </a:p>
          <a:p>
            <a:pPr algn="just"/>
            <a:r>
              <a:rPr lang="en-US" sz="1600" b="1" dirty="0"/>
              <a:t>Cerveceria Vegana S.R.L.</a:t>
            </a:r>
            <a:endParaRPr lang="en-US" sz="1200" b="1" dirty="0"/>
          </a:p>
          <a:p>
            <a:pPr algn="just"/>
            <a:r>
              <a:rPr lang="en-US" sz="1400" dirty="0"/>
              <a:t>Consultor de Tecnologias (2019-Hoy)</a:t>
            </a:r>
          </a:p>
          <a:p>
            <a:pPr algn="just"/>
            <a:r>
              <a:rPr lang="en-US" sz="1600" b="1" dirty="0"/>
              <a:t>Independiente Freelancer.</a:t>
            </a:r>
          </a:p>
          <a:p>
            <a:pPr algn="just"/>
            <a:r>
              <a:rPr lang="es-DO" sz="1400" b="1" dirty="0">
                <a:hlinkClick r:id="rId16"/>
              </a:rPr>
              <a:t>https://www.youtube.com/@JuancitoPenaV</a:t>
            </a:r>
            <a:endParaRPr lang="en-US" sz="1100" b="1" dirty="0"/>
          </a:p>
        </p:txBody>
      </p:sp>
      <p:pic>
        <p:nvPicPr>
          <p:cNvPr id="63" name="Picture 24" descr="Universidad Dominicana O&amp;M - Formulario de Admisión">
            <a:extLst>
              <a:ext uri="{FF2B5EF4-FFF2-40B4-BE49-F238E27FC236}">
                <a16:creationId xmlns:a16="http://schemas.microsoft.com/office/drawing/2014/main" id="{DD5A35D3-B75E-42CF-BFDB-ED7A3FF9CD5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8875"/>
          <a:stretch/>
        </p:blipFill>
        <p:spPr bwMode="auto">
          <a:xfrm>
            <a:off x="7676104" y="4331267"/>
            <a:ext cx="382974" cy="3661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ervecería Vegana, SRL">
            <a:extLst>
              <a:ext uri="{FF2B5EF4-FFF2-40B4-BE49-F238E27FC236}">
                <a16:creationId xmlns:a16="http://schemas.microsoft.com/office/drawing/2014/main" id="{B37679E4-2B08-4EA7-972A-1FB451E6B2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47634" y="4800686"/>
            <a:ext cx="470398" cy="39199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cono equipo, independiente, internet, oficina, en línea, trabajo">
            <a:extLst>
              <a:ext uri="{FF2B5EF4-FFF2-40B4-BE49-F238E27FC236}">
                <a16:creationId xmlns:a16="http://schemas.microsoft.com/office/drawing/2014/main" id="{040608AE-F95A-4DA2-89D5-CC524CACA1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3138" y="5294483"/>
            <a:ext cx="383130" cy="38313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C26E1B-2F19-492E-9E7C-789FF4BC97D7}"/>
              </a:ext>
            </a:extLst>
          </p:cNvPr>
          <p:cNvSpPr/>
          <p:nvPr/>
        </p:nvSpPr>
        <p:spPr>
          <a:xfrm>
            <a:off x="3605186" y="606116"/>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7" name="Oval 66">
            <a:extLst>
              <a:ext uri="{FF2B5EF4-FFF2-40B4-BE49-F238E27FC236}">
                <a16:creationId xmlns:a16="http://schemas.microsoft.com/office/drawing/2014/main" id="{66488884-8B2E-4A0E-BB50-8E13A4D231B8}"/>
              </a:ext>
            </a:extLst>
          </p:cNvPr>
          <p:cNvSpPr/>
          <p:nvPr/>
        </p:nvSpPr>
        <p:spPr>
          <a:xfrm>
            <a:off x="7817808" y="596423"/>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2">
            <a:extLst>
              <a:ext uri="{FF2B5EF4-FFF2-40B4-BE49-F238E27FC236}">
                <a16:creationId xmlns:a16="http://schemas.microsoft.com/office/drawing/2014/main" id="{F04A4A46-C144-FEF2-90B6-930B0744F43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62023" y="5749857"/>
            <a:ext cx="364837" cy="364837"/>
          </a:xfrm>
          <a:prstGeom prst="rect">
            <a:avLst/>
          </a:prstGeom>
          <a:noFill/>
          <a:extLst>
            <a:ext uri="{909E8E84-426E-40DD-AFC4-6F175D3DCCD1}">
              <a14:hiddenFill xmlns:a14="http://schemas.microsoft.com/office/drawing/2010/main">
                <a:solidFill>
                  <a:srgbClr val="FFFFFF"/>
                </a:solidFill>
              </a14:hiddenFill>
            </a:ext>
          </a:extLst>
        </p:spPr>
      </p:pic>
      <p:sp>
        <p:nvSpPr>
          <p:cNvPr id="71" name="CuadroTexto 70">
            <a:extLst>
              <a:ext uri="{FF2B5EF4-FFF2-40B4-BE49-F238E27FC236}">
                <a16:creationId xmlns:a16="http://schemas.microsoft.com/office/drawing/2014/main" id="{00327495-78F3-4395-A4ED-D8340B9D1B17}"/>
              </a:ext>
            </a:extLst>
          </p:cNvPr>
          <p:cNvSpPr txBox="1"/>
          <p:nvPr/>
        </p:nvSpPr>
        <p:spPr>
          <a:xfrm>
            <a:off x="7266890" y="2639004"/>
            <a:ext cx="4736555" cy="338554"/>
          </a:xfrm>
          <a:prstGeom prst="rect">
            <a:avLst/>
          </a:prstGeom>
          <a:noFill/>
        </p:spPr>
        <p:txBody>
          <a:bodyPr wrap="square">
            <a:spAutoFit/>
          </a:bodyPr>
          <a:lstStyle/>
          <a:p>
            <a:pPr algn="ctr"/>
            <a:r>
              <a:rPr lang="en-US" sz="1600" b="1" i="0" dirty="0">
                <a:solidFill>
                  <a:srgbClr val="001D35"/>
                </a:solidFill>
                <a:effectLst/>
                <a:latin typeface="72 Condensed" panose="020B0506030000000003" pitchFamily="34" charset="0"/>
                <a:cs typeface="72 Condensed" panose="020B0506030000000003" pitchFamily="34" charset="0"/>
              </a:rPr>
              <a:t>Centro Europeo de Postgrado (CEUPE) Y CESUMA.</a:t>
            </a:r>
            <a:endParaRPr lang="en-US" sz="1600" b="1" dirty="0">
              <a:latin typeface="72 Condensed" panose="020B0506030000000003" pitchFamily="34" charset="0"/>
              <a:cs typeface="72 Condensed" panose="020B0506030000000003" pitchFamily="34" charset="0"/>
            </a:endParaRPr>
          </a:p>
        </p:txBody>
      </p:sp>
      <p:pic>
        <p:nvPicPr>
          <p:cNvPr id="72" name="Picture 4" descr="CEUPE entra en la AEEN (Asociación Española de Escuelas de Negocios)">
            <a:extLst>
              <a:ext uri="{FF2B5EF4-FFF2-40B4-BE49-F238E27FC236}">
                <a16:creationId xmlns:a16="http://schemas.microsoft.com/office/drawing/2014/main" id="{39BC7753-89E6-4FCC-A50C-51BFD024D65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7385" b="27277"/>
          <a:stretch/>
        </p:blipFill>
        <p:spPr bwMode="auto">
          <a:xfrm>
            <a:off x="8739281" y="3141300"/>
            <a:ext cx="1253289" cy="31962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nstituciones Colaboradoras">
            <a:extLst>
              <a:ext uri="{FF2B5EF4-FFF2-40B4-BE49-F238E27FC236}">
                <a16:creationId xmlns:a16="http://schemas.microsoft.com/office/drawing/2014/main" id="{A0E19D90-9BBE-427B-8007-A4D8C5C0F84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4066" y="3140456"/>
            <a:ext cx="678746" cy="364355"/>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descr="Cara de un hombre con un traje de color negro&#10;&#10;Descripción generada automáticamente con confianza media">
            <a:extLst>
              <a:ext uri="{FF2B5EF4-FFF2-40B4-BE49-F238E27FC236}">
                <a16:creationId xmlns:a16="http://schemas.microsoft.com/office/drawing/2014/main" id="{20EA1EC8-C84B-4A0F-B24F-70CB0836C8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45823" y="1985171"/>
            <a:ext cx="2745258" cy="2677913"/>
          </a:xfrm>
          <a:prstGeom prst="rect">
            <a:avLst/>
          </a:prstGeom>
        </p:spPr>
      </p:pic>
      <p:sp>
        <p:nvSpPr>
          <p:cNvPr id="77" name="CuadroTexto 76">
            <a:extLst>
              <a:ext uri="{FF2B5EF4-FFF2-40B4-BE49-F238E27FC236}">
                <a16:creationId xmlns:a16="http://schemas.microsoft.com/office/drawing/2014/main" id="{990DE92D-5268-4320-B151-EA058D2B6415}"/>
              </a:ext>
            </a:extLst>
          </p:cNvPr>
          <p:cNvSpPr txBox="1"/>
          <p:nvPr/>
        </p:nvSpPr>
        <p:spPr>
          <a:xfrm>
            <a:off x="7602188" y="2313850"/>
            <a:ext cx="4218909" cy="338554"/>
          </a:xfrm>
          <a:prstGeom prst="rect">
            <a:avLst/>
          </a:prstGeom>
          <a:noFill/>
        </p:spPr>
        <p:txBody>
          <a:bodyPr wrap="square">
            <a:spAutoFit/>
          </a:bodyPr>
          <a:lstStyle/>
          <a:p>
            <a:pPr algn="ctr"/>
            <a:r>
              <a:rPr lang="en-GB" sz="1600" dirty="0">
                <a:latin typeface="72 Condensed" panose="020B0506030000000003" pitchFamily="34" charset="0"/>
                <a:cs typeface="72 Condensed" panose="020B0506030000000003" pitchFamily="34" charset="0"/>
              </a:rPr>
              <a:t>Maestría de Big Data &amp; Business Analytics</a:t>
            </a:r>
            <a:endParaRPr lang="en-US" sz="160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459350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A14303-405B-422C-BFAC-626AE6CC3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198" y="0"/>
            <a:ext cx="2916296" cy="6858000"/>
          </a:xfrm>
          <a:prstGeom prst="rect">
            <a:avLst/>
          </a:prstGeom>
        </p:spPr>
      </p:pic>
      <p:sp>
        <p:nvSpPr>
          <p:cNvPr id="5" name="CuadroTexto 4">
            <a:extLst>
              <a:ext uri="{FF2B5EF4-FFF2-40B4-BE49-F238E27FC236}">
                <a16:creationId xmlns:a16="http://schemas.microsoft.com/office/drawing/2014/main" id="{A16FCD04-5432-469B-8A85-64F1B2E92C6A}"/>
              </a:ext>
            </a:extLst>
          </p:cNvPr>
          <p:cNvSpPr txBox="1"/>
          <p:nvPr/>
        </p:nvSpPr>
        <p:spPr>
          <a:xfrm>
            <a:off x="4997007" y="497915"/>
            <a:ext cx="1149439" cy="369332"/>
          </a:xfrm>
          <a:prstGeom prst="rect">
            <a:avLst/>
          </a:prstGeom>
          <a:noFill/>
        </p:spPr>
        <p:txBody>
          <a:bodyPr wrap="square">
            <a:spAutoFit/>
          </a:bodyPr>
          <a:lstStyle/>
          <a:p>
            <a:r>
              <a:rPr lang="es-ES" sz="1800" dirty="0">
                <a:solidFill>
                  <a:srgbClr val="A31515"/>
                </a:solidFill>
                <a:latin typeface="Consolas" panose="020B0609020204030204" pitchFamily="49" charset="0"/>
              </a:rPr>
              <a:t>Frame</a:t>
            </a:r>
            <a:endParaRPr lang="es-ES" dirty="0"/>
          </a:p>
        </p:txBody>
      </p:sp>
      <p:cxnSp>
        <p:nvCxnSpPr>
          <p:cNvPr id="7" name="Conector recto de flecha 6">
            <a:extLst>
              <a:ext uri="{FF2B5EF4-FFF2-40B4-BE49-F238E27FC236}">
                <a16:creationId xmlns:a16="http://schemas.microsoft.com/office/drawing/2014/main" id="{F068553B-9763-4413-819E-3D07B087C505}"/>
              </a:ext>
            </a:extLst>
          </p:cNvPr>
          <p:cNvCxnSpPr/>
          <p:nvPr/>
        </p:nvCxnSpPr>
        <p:spPr>
          <a:xfrm flipV="1">
            <a:off x="4115494" y="759854"/>
            <a:ext cx="881513" cy="218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CE72BACB-4A0E-425B-999E-4B308B2B3924}"/>
              </a:ext>
            </a:extLst>
          </p:cNvPr>
          <p:cNvSpPr txBox="1"/>
          <p:nvPr/>
        </p:nvSpPr>
        <p:spPr>
          <a:xfrm>
            <a:off x="4681474" y="3323684"/>
            <a:ext cx="1780504" cy="369332"/>
          </a:xfrm>
          <a:prstGeom prst="rect">
            <a:avLst/>
          </a:prstGeom>
          <a:noFill/>
        </p:spPr>
        <p:txBody>
          <a:bodyPr wrap="square">
            <a:spAutoFit/>
          </a:bodyPr>
          <a:lstStyle/>
          <a:p>
            <a:r>
              <a:rPr lang="es-ES" sz="1800" dirty="0">
                <a:solidFill>
                  <a:srgbClr val="A31515"/>
                </a:solidFill>
                <a:latin typeface="Consolas" panose="020B0609020204030204" pitchFamily="49" charset="0"/>
              </a:rPr>
              <a:t>FlexLayout</a:t>
            </a:r>
            <a:endParaRPr lang="es-ES" dirty="0"/>
          </a:p>
        </p:txBody>
      </p:sp>
      <p:cxnSp>
        <p:nvCxnSpPr>
          <p:cNvPr id="10" name="Conector recto de flecha 9">
            <a:extLst>
              <a:ext uri="{FF2B5EF4-FFF2-40B4-BE49-F238E27FC236}">
                <a16:creationId xmlns:a16="http://schemas.microsoft.com/office/drawing/2014/main" id="{F1D4DB19-B159-451D-AA09-612319B274A3}"/>
              </a:ext>
            </a:extLst>
          </p:cNvPr>
          <p:cNvCxnSpPr>
            <a:cxnSpLocks/>
            <a:endCxn id="9" idx="1"/>
          </p:cNvCxnSpPr>
          <p:nvPr/>
        </p:nvCxnSpPr>
        <p:spPr>
          <a:xfrm>
            <a:off x="3979576" y="3429000"/>
            <a:ext cx="701898" cy="7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A5AE69D0-B48B-4552-8885-C9BDFF984C88}"/>
              </a:ext>
            </a:extLst>
          </p:cNvPr>
          <p:cNvSpPr txBox="1"/>
          <p:nvPr/>
        </p:nvSpPr>
        <p:spPr>
          <a:xfrm>
            <a:off x="4681474" y="1751994"/>
            <a:ext cx="1010991" cy="369332"/>
          </a:xfrm>
          <a:prstGeom prst="rect">
            <a:avLst/>
          </a:prstGeom>
          <a:noFill/>
        </p:spPr>
        <p:txBody>
          <a:bodyPr wrap="square">
            <a:spAutoFit/>
          </a:bodyPr>
          <a:lstStyle/>
          <a:p>
            <a:r>
              <a:rPr lang="es-ES" sz="1800" dirty="0">
                <a:solidFill>
                  <a:srgbClr val="A31515"/>
                </a:solidFill>
                <a:latin typeface="Consolas" panose="020B0609020204030204" pitchFamily="49" charset="0"/>
              </a:rPr>
              <a:t>Label</a:t>
            </a:r>
            <a:endParaRPr lang="es-ES" dirty="0"/>
          </a:p>
        </p:txBody>
      </p:sp>
      <p:cxnSp>
        <p:nvCxnSpPr>
          <p:cNvPr id="16" name="Conector recto de flecha 15">
            <a:extLst>
              <a:ext uri="{FF2B5EF4-FFF2-40B4-BE49-F238E27FC236}">
                <a16:creationId xmlns:a16="http://schemas.microsoft.com/office/drawing/2014/main" id="{41626C45-8724-40D0-9290-1DFABEB4C439}"/>
              </a:ext>
            </a:extLst>
          </p:cNvPr>
          <p:cNvCxnSpPr>
            <a:cxnSpLocks/>
          </p:cNvCxnSpPr>
          <p:nvPr/>
        </p:nvCxnSpPr>
        <p:spPr>
          <a:xfrm flipV="1">
            <a:off x="3193965" y="2121326"/>
            <a:ext cx="1487509" cy="1017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9178E6D9-95CE-46B2-BC4A-CC0E8B6B48D2}"/>
              </a:ext>
            </a:extLst>
          </p:cNvPr>
          <p:cNvSpPr txBox="1"/>
          <p:nvPr/>
        </p:nvSpPr>
        <p:spPr>
          <a:xfrm>
            <a:off x="4681474" y="1237671"/>
            <a:ext cx="1780504" cy="369332"/>
          </a:xfrm>
          <a:prstGeom prst="rect">
            <a:avLst/>
          </a:prstGeom>
          <a:noFill/>
        </p:spPr>
        <p:txBody>
          <a:bodyPr wrap="square">
            <a:spAutoFit/>
          </a:bodyPr>
          <a:lstStyle/>
          <a:p>
            <a:r>
              <a:rPr lang="fr-FR" sz="1800" dirty="0">
                <a:solidFill>
                  <a:srgbClr val="A31515"/>
                </a:solidFill>
                <a:latin typeface="Consolas" panose="020B0609020204030204" pitchFamily="49" charset="0"/>
              </a:rPr>
              <a:t>Image</a:t>
            </a:r>
            <a:r>
              <a:rPr lang="fr-FR" sz="1800" dirty="0">
                <a:solidFill>
                  <a:srgbClr val="FF0000"/>
                </a:solidFill>
                <a:latin typeface="Consolas" panose="020B0609020204030204" pitchFamily="49" charset="0"/>
              </a:rPr>
              <a:t> Source</a:t>
            </a:r>
            <a:endParaRPr lang="es-ES" dirty="0"/>
          </a:p>
        </p:txBody>
      </p:sp>
      <p:cxnSp>
        <p:nvCxnSpPr>
          <p:cNvPr id="21" name="Conector recto de flecha 20">
            <a:extLst>
              <a:ext uri="{FF2B5EF4-FFF2-40B4-BE49-F238E27FC236}">
                <a16:creationId xmlns:a16="http://schemas.microsoft.com/office/drawing/2014/main" id="{CCFC41A9-CB6A-48AC-95CF-0D7E3C3A41D6}"/>
              </a:ext>
            </a:extLst>
          </p:cNvPr>
          <p:cNvCxnSpPr>
            <a:cxnSpLocks/>
          </p:cNvCxnSpPr>
          <p:nvPr/>
        </p:nvCxnSpPr>
        <p:spPr>
          <a:xfrm flipV="1">
            <a:off x="3053370" y="1506828"/>
            <a:ext cx="1724696" cy="766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652092E5-50D2-4AF3-95C8-472C27C5AABD}"/>
              </a:ext>
            </a:extLst>
          </p:cNvPr>
          <p:cNvSpPr txBox="1"/>
          <p:nvPr/>
        </p:nvSpPr>
        <p:spPr>
          <a:xfrm>
            <a:off x="4918661" y="4231560"/>
            <a:ext cx="885422" cy="369332"/>
          </a:xfrm>
          <a:prstGeom prst="rect">
            <a:avLst/>
          </a:prstGeom>
          <a:noFill/>
        </p:spPr>
        <p:txBody>
          <a:bodyPr wrap="square">
            <a:spAutoFit/>
          </a:bodyPr>
          <a:lstStyle/>
          <a:p>
            <a:r>
              <a:rPr lang="es-ES" sz="1800" dirty="0">
                <a:solidFill>
                  <a:srgbClr val="A31515"/>
                </a:solidFill>
                <a:latin typeface="Consolas" panose="020B0609020204030204" pitchFamily="49" charset="0"/>
              </a:rPr>
              <a:t>Label</a:t>
            </a:r>
            <a:endParaRPr lang="es-ES" dirty="0"/>
          </a:p>
        </p:txBody>
      </p:sp>
      <p:cxnSp>
        <p:nvCxnSpPr>
          <p:cNvPr id="26" name="Conector recto de flecha 25">
            <a:extLst>
              <a:ext uri="{FF2B5EF4-FFF2-40B4-BE49-F238E27FC236}">
                <a16:creationId xmlns:a16="http://schemas.microsoft.com/office/drawing/2014/main" id="{37872B75-B3E7-4740-8970-06CC7F02D4EF}"/>
              </a:ext>
            </a:extLst>
          </p:cNvPr>
          <p:cNvCxnSpPr>
            <a:cxnSpLocks/>
            <a:stCxn id="31" idx="1"/>
          </p:cNvCxnSpPr>
          <p:nvPr/>
        </p:nvCxnSpPr>
        <p:spPr>
          <a:xfrm>
            <a:off x="3881221" y="4289319"/>
            <a:ext cx="798490" cy="21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1224185C-A5B8-4C17-89BE-24B92A38CC32}"/>
              </a:ext>
            </a:extLst>
          </p:cNvPr>
          <p:cNvSpPr txBox="1"/>
          <p:nvPr/>
        </p:nvSpPr>
        <p:spPr>
          <a:xfrm>
            <a:off x="4734446" y="5166506"/>
            <a:ext cx="1368380" cy="369332"/>
          </a:xfrm>
          <a:prstGeom prst="rect">
            <a:avLst/>
          </a:prstGeom>
          <a:noFill/>
        </p:spPr>
        <p:txBody>
          <a:bodyPr wrap="square">
            <a:spAutoFit/>
          </a:bodyPr>
          <a:lstStyle/>
          <a:p>
            <a:r>
              <a:rPr lang="en-US" sz="1800" dirty="0">
                <a:solidFill>
                  <a:srgbClr val="A31515"/>
                </a:solidFill>
                <a:latin typeface="Consolas" panose="020B0609020204030204" pitchFamily="49" charset="0"/>
              </a:rPr>
              <a:t>Button</a:t>
            </a:r>
            <a:endParaRPr lang="es-ES" dirty="0"/>
          </a:p>
        </p:txBody>
      </p:sp>
      <p:sp>
        <p:nvSpPr>
          <p:cNvPr id="31" name="Cerrar llave 30">
            <a:extLst>
              <a:ext uri="{FF2B5EF4-FFF2-40B4-BE49-F238E27FC236}">
                <a16:creationId xmlns:a16="http://schemas.microsoft.com/office/drawing/2014/main" id="{3AFF37C4-8D38-426A-8C7D-778500C5B087}"/>
              </a:ext>
            </a:extLst>
          </p:cNvPr>
          <p:cNvSpPr/>
          <p:nvPr/>
        </p:nvSpPr>
        <p:spPr>
          <a:xfrm>
            <a:off x="3645185" y="3701720"/>
            <a:ext cx="236036" cy="11751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33" name="Conector recto de flecha 32">
            <a:extLst>
              <a:ext uri="{FF2B5EF4-FFF2-40B4-BE49-F238E27FC236}">
                <a16:creationId xmlns:a16="http://schemas.microsoft.com/office/drawing/2014/main" id="{FE22BCCC-55D5-4ED0-852E-88FF25BB3D3A}"/>
              </a:ext>
            </a:extLst>
          </p:cNvPr>
          <p:cNvCxnSpPr>
            <a:cxnSpLocks/>
            <a:endCxn id="28" idx="1"/>
          </p:cNvCxnSpPr>
          <p:nvPr/>
        </p:nvCxnSpPr>
        <p:spPr>
          <a:xfrm flipV="1">
            <a:off x="3773323" y="5351172"/>
            <a:ext cx="961123" cy="81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android1_1: 3. Gestos para el uso del dispositivo">
            <a:extLst>
              <a:ext uri="{FF2B5EF4-FFF2-40B4-BE49-F238E27FC236}">
                <a16:creationId xmlns:a16="http://schemas.microsoft.com/office/drawing/2014/main" id="{1C652643-3CF1-4394-B135-0746393054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61" t="11273" r="21915" b="9006"/>
          <a:stretch/>
        </p:blipFill>
        <p:spPr bwMode="auto">
          <a:xfrm>
            <a:off x="6032367" y="2121326"/>
            <a:ext cx="1046731" cy="14090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C Desire 530 - Gestos táctiles - HTC SUPPORT | HTC España">
            <a:extLst>
              <a:ext uri="{FF2B5EF4-FFF2-40B4-BE49-F238E27FC236}">
                <a16:creationId xmlns:a16="http://schemas.microsoft.com/office/drawing/2014/main" id="{CCE07641-3302-4C5F-87D9-4B38832E6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119" y="3434296"/>
            <a:ext cx="694590" cy="1304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FBF50A00-8978-4CC6-BBA1-C9FF334EF29B}"/>
              </a:ext>
            </a:extLst>
          </p:cNvPr>
          <p:cNvSpPr/>
          <p:nvPr/>
        </p:nvSpPr>
        <p:spPr>
          <a:xfrm>
            <a:off x="1199198" y="497915"/>
            <a:ext cx="2916296" cy="5600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BA9D7B2A-89B0-407B-95E1-DBA28A2AAEC7}"/>
              </a:ext>
            </a:extLst>
          </p:cNvPr>
          <p:cNvSpPr txBox="1"/>
          <p:nvPr/>
        </p:nvSpPr>
        <p:spPr>
          <a:xfrm>
            <a:off x="4880901" y="5858253"/>
            <a:ext cx="1846363" cy="369332"/>
          </a:xfrm>
          <a:prstGeom prst="rect">
            <a:avLst/>
          </a:prstGeom>
          <a:noFill/>
        </p:spPr>
        <p:txBody>
          <a:bodyPr wrap="square">
            <a:spAutoFit/>
          </a:bodyPr>
          <a:lstStyle/>
          <a:p>
            <a:r>
              <a:rPr lang="en-US" sz="1800" dirty="0">
                <a:solidFill>
                  <a:srgbClr val="A31515"/>
                </a:solidFill>
                <a:latin typeface="Consolas" panose="020B0609020204030204" pitchFamily="49" charset="0"/>
              </a:rPr>
              <a:t>Stacklayout</a:t>
            </a:r>
            <a:endParaRPr lang="es-ES" dirty="0"/>
          </a:p>
        </p:txBody>
      </p:sp>
      <p:cxnSp>
        <p:nvCxnSpPr>
          <p:cNvPr id="23" name="Conector recto de flecha 22">
            <a:extLst>
              <a:ext uri="{FF2B5EF4-FFF2-40B4-BE49-F238E27FC236}">
                <a16:creationId xmlns:a16="http://schemas.microsoft.com/office/drawing/2014/main" id="{FA188B8E-C56D-4AA2-ADC4-C26DA29B65A7}"/>
              </a:ext>
            </a:extLst>
          </p:cNvPr>
          <p:cNvCxnSpPr>
            <a:cxnSpLocks/>
            <a:endCxn id="22" idx="1"/>
          </p:cNvCxnSpPr>
          <p:nvPr/>
        </p:nvCxnSpPr>
        <p:spPr>
          <a:xfrm>
            <a:off x="4075690" y="5973420"/>
            <a:ext cx="805211" cy="6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08AFA8A7-AD3C-8C4C-E2F8-0829A8778439}"/>
              </a:ext>
            </a:extLst>
          </p:cNvPr>
          <p:cNvSpPr txBox="1"/>
          <p:nvPr/>
        </p:nvSpPr>
        <p:spPr>
          <a:xfrm>
            <a:off x="5822083" y="-2479"/>
            <a:ext cx="3787245" cy="584775"/>
          </a:xfrm>
          <a:prstGeom prst="rect">
            <a:avLst/>
          </a:prstGeom>
          <a:noFill/>
        </p:spPr>
        <p:txBody>
          <a:bodyPr wrap="square">
            <a:spAutoFit/>
          </a:bodyPr>
          <a:lstStyle/>
          <a:p>
            <a:pPr algn="ctr"/>
            <a:r>
              <a:rPr lang="en-US" sz="3200" b="1" u="sng" dirty="0">
                <a:effectLst>
                  <a:outerShdw blurRad="38100" dist="38100" dir="2700000" algn="tl">
                    <a:srgbClr val="000000">
                      <a:alpha val="43137"/>
                    </a:srgbClr>
                  </a:outerShdw>
                </a:effectLst>
              </a:rPr>
              <a:t>EL </a:t>
            </a:r>
            <a:r>
              <a:rPr lang="es-DO" sz="3200" b="1" i="0" u="sng" dirty="0">
                <a:effectLst>
                  <a:outerShdw blurRad="38100" dist="38100" dir="2700000" algn="tl">
                    <a:srgbClr val="000000">
                      <a:alpha val="43137"/>
                    </a:srgbClr>
                  </a:outerShdw>
                </a:effectLst>
                <a:latin typeface="Arimo"/>
              </a:rPr>
              <a:t>FLEXLAYOUT</a:t>
            </a:r>
            <a:r>
              <a:rPr lang="en-US" sz="3200" b="1" u="sng" dirty="0">
                <a:effectLst>
                  <a:outerShdw blurRad="38100" dist="38100" dir="2700000" algn="tl">
                    <a:srgbClr val="000000">
                      <a:alpha val="43137"/>
                    </a:srgbClr>
                  </a:outerShdw>
                </a:effectLst>
              </a:rPr>
              <a:t> </a:t>
            </a:r>
            <a:endParaRPr lang="es-DO" sz="3200" u="sng" dirty="0">
              <a:effectLst>
                <a:outerShdw blurRad="38100" dist="38100" dir="2700000" algn="tl">
                  <a:srgbClr val="000000">
                    <a:alpha val="43137"/>
                  </a:srgbClr>
                </a:outerShdw>
              </a:effectLst>
            </a:endParaRPr>
          </a:p>
        </p:txBody>
      </p:sp>
      <p:pic>
        <p:nvPicPr>
          <p:cNvPr id="4" name="Imagen 6">
            <a:extLst>
              <a:ext uri="{FF2B5EF4-FFF2-40B4-BE49-F238E27FC236}">
                <a16:creationId xmlns:a16="http://schemas.microsoft.com/office/drawing/2014/main" id="{3C42E02C-DA84-A69A-79C9-F3488940BC2A}"/>
              </a:ext>
            </a:extLst>
          </p:cNvPr>
          <p:cNvPicPr>
            <a:picLocks noChangeAspect="1"/>
          </p:cNvPicPr>
          <p:nvPr/>
        </p:nvPicPr>
        <p:blipFill rotWithShape="1">
          <a:blip r:embed="rId5">
            <a:extLst>
              <a:ext uri="{28A0092B-C50C-407E-A947-70E740481C1C}">
                <a14:useLocalDpi xmlns:a14="http://schemas.microsoft.com/office/drawing/2010/main" val="0"/>
              </a:ext>
            </a:extLst>
          </a:blip>
          <a:srcRect l="29993" t="12941" r="21071"/>
          <a:stretch/>
        </p:blipFill>
        <p:spPr>
          <a:xfrm>
            <a:off x="10173730" y="1936660"/>
            <a:ext cx="2018270" cy="4784707"/>
          </a:xfrm>
          <a:prstGeom prst="rect">
            <a:avLst/>
          </a:prstGeom>
          <a:effectLst>
            <a:glow rad="63500">
              <a:schemeClr val="accent6">
                <a:satMod val="175000"/>
                <a:alpha val="40000"/>
              </a:schemeClr>
            </a:glow>
          </a:effectLst>
        </p:spPr>
      </p:pic>
      <p:pic>
        <p:nvPicPr>
          <p:cNvPr id="8" name="Picture 16">
            <a:extLst>
              <a:ext uri="{FF2B5EF4-FFF2-40B4-BE49-F238E27FC236}">
                <a16:creationId xmlns:a16="http://schemas.microsoft.com/office/drawing/2014/main" id="{B825F0F6-657E-A197-420E-6AACE58BCF4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59470" y="3693016"/>
            <a:ext cx="1276886" cy="11382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0" descr="Configuración de un entorno de desarrollo en Windows 10 | Microsoft Docs">
            <a:extLst>
              <a:ext uri="{FF2B5EF4-FFF2-40B4-BE49-F238E27FC236}">
                <a16:creationId xmlns:a16="http://schemas.microsoft.com/office/drawing/2014/main" id="{8BFC010C-2339-2D55-7ED7-6B5912B99DA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59470" y="5075841"/>
            <a:ext cx="1484513" cy="1486867"/>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711F16AF-7CD4-1C23-FE40-6D612666267E}"/>
              </a:ext>
            </a:extLst>
          </p:cNvPr>
          <p:cNvSpPr txBox="1"/>
          <p:nvPr/>
        </p:nvSpPr>
        <p:spPr>
          <a:xfrm>
            <a:off x="7493652" y="581830"/>
            <a:ext cx="4231351" cy="1200329"/>
          </a:xfrm>
          <a:prstGeom prst="rect">
            <a:avLst/>
          </a:prstGeom>
          <a:noFill/>
        </p:spPr>
        <p:txBody>
          <a:bodyPr wrap="square">
            <a:spAutoFit/>
          </a:bodyPr>
          <a:lstStyle/>
          <a:p>
            <a:pPr algn="ctr"/>
            <a:r>
              <a:rPr lang="es-DO" sz="3600" b="1" dirty="0"/>
              <a:t>Personajes de Programacion.</a:t>
            </a:r>
            <a:r>
              <a:rPr lang="en-US" sz="3600" b="1" dirty="0"/>
              <a:t>✅</a:t>
            </a:r>
            <a:endParaRPr lang="es-ES" sz="3600" b="1" dirty="0"/>
          </a:p>
        </p:txBody>
      </p:sp>
    </p:spTree>
    <p:extLst>
      <p:ext uri="{BB962C8B-B14F-4D97-AF65-F5344CB8AC3E}">
        <p14:creationId xmlns:p14="http://schemas.microsoft.com/office/powerpoint/2010/main" val="3433914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4CEB-2FB3-43C2-8EF3-516986F034FB}"/>
              </a:ext>
            </a:extLst>
          </p:cNvPr>
          <p:cNvSpPr txBox="1"/>
          <p:nvPr/>
        </p:nvSpPr>
        <p:spPr>
          <a:xfrm>
            <a:off x="1001684" y="170412"/>
            <a:ext cx="10178934" cy="132873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i="1" kern="1200" dirty="0">
                <a:solidFill>
                  <a:schemeClr val="tx1"/>
                </a:solidFill>
                <a:effectLst>
                  <a:outerShdw blurRad="38100" dist="38100" dir="2700000" algn="tl">
                    <a:srgbClr val="000000">
                      <a:alpha val="43137"/>
                    </a:srgbClr>
                  </a:outerShdw>
                </a:effectLst>
                <a:latin typeface="+mj-lt"/>
                <a:ea typeface="+mj-ea"/>
                <a:cs typeface="+mj-cs"/>
              </a:rPr>
              <a:t>Ejemplo Proyecto basíco App Lista de Mis Top mejores Programadores</a:t>
            </a:r>
            <a:endParaRPr lang="en-US" sz="4400" b="1" kern="1200" dirty="0">
              <a:solidFill>
                <a:schemeClr val="tx1"/>
              </a:solidFill>
              <a:effectLst>
                <a:outerShdw blurRad="38100" dist="38100" dir="2700000" algn="tl">
                  <a:srgbClr val="000000">
                    <a:alpha val="43137"/>
                  </a:srgbClr>
                </a:outerShdw>
              </a:effectLst>
              <a:latin typeface="+mj-lt"/>
              <a:ea typeface="+mj-ea"/>
              <a:cs typeface="+mj-cs"/>
            </a:endParaRPr>
          </a:p>
        </p:txBody>
      </p:sp>
      <p:pic>
        <p:nvPicPr>
          <p:cNvPr id="12" name="Picture 4" descr="Introducción a Xamarin. ¿Desarrollás en C# y querés comenzar… | by Esteban  Yañez | Medium">
            <a:extLst>
              <a:ext uri="{FF2B5EF4-FFF2-40B4-BE49-F238E27FC236}">
                <a16:creationId xmlns:a16="http://schemas.microsoft.com/office/drawing/2014/main" id="{261C0ED1-60DF-43D1-8FBF-0EABFC095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264" y="4690070"/>
            <a:ext cx="5012490" cy="210524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7CDA121-E2F4-42AF-B98D-70D755F4BA43}"/>
              </a:ext>
            </a:extLst>
          </p:cNvPr>
          <p:cNvGrpSpPr/>
          <p:nvPr/>
        </p:nvGrpSpPr>
        <p:grpSpPr>
          <a:xfrm>
            <a:off x="232526" y="2056761"/>
            <a:ext cx="11781099" cy="2723406"/>
            <a:chOff x="237375" y="2056759"/>
            <a:chExt cx="11781099" cy="2723406"/>
          </a:xfrm>
        </p:grpSpPr>
        <p:pic>
          <p:nvPicPr>
            <p:cNvPr id="3074" name="Picture 2" descr="Python's creator thinks it has a diversity problem — Quartz">
              <a:extLst>
                <a:ext uri="{FF2B5EF4-FFF2-40B4-BE49-F238E27FC236}">
                  <a16:creationId xmlns:a16="http://schemas.microsoft.com/office/drawing/2014/main" id="{03FB12FC-06AC-4DD7-890E-95EE685EBB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98" r="11598"/>
            <a:stretch/>
          </p:blipFill>
          <p:spPr bwMode="auto">
            <a:xfrm>
              <a:off x="237375" y="2056759"/>
              <a:ext cx="2480282" cy="27234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odo lo que necesitas para aprender PYTHON ya 🔥">
              <a:extLst>
                <a:ext uri="{FF2B5EF4-FFF2-40B4-BE49-F238E27FC236}">
                  <a16:creationId xmlns:a16="http://schemas.microsoft.com/office/drawing/2014/main" id="{B2E35A49-C6F6-47D5-BE2E-9E62FACC2A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4" t="8955" r="27599" b="7963"/>
            <a:stretch/>
          </p:blipFill>
          <p:spPr bwMode="auto">
            <a:xfrm>
              <a:off x="1854483" y="3714023"/>
              <a:ext cx="640512" cy="7081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m Berners-Lee - Wikipedia, la enciclopedia libre">
              <a:extLst>
                <a:ext uri="{FF2B5EF4-FFF2-40B4-BE49-F238E27FC236}">
                  <a16:creationId xmlns:a16="http://schemas.microsoft.com/office/drawing/2014/main" id="{21CD553B-4AA0-4837-B44E-184A5BBA2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8514" y="2120791"/>
              <a:ext cx="209550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ML5 - Wikipedia, la enciclopedia libre">
              <a:extLst>
                <a:ext uri="{FF2B5EF4-FFF2-40B4-BE49-F238E27FC236}">
                  <a16:creationId xmlns:a16="http://schemas.microsoft.com/office/drawing/2014/main" id="{AC6276B0-978D-4C14-8FAD-62B5164A6D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694" y="4068096"/>
              <a:ext cx="579470" cy="57947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rendan Eich - Wikipedia, la enciclopedia libre">
              <a:extLst>
                <a:ext uri="{FF2B5EF4-FFF2-40B4-BE49-F238E27FC236}">
                  <a16:creationId xmlns:a16="http://schemas.microsoft.com/office/drawing/2014/main" id="{481D5E48-F2C9-49B4-8C0C-6A706EBDBDC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908" t="5152" r="11880" b="1108"/>
            <a:stretch/>
          </p:blipFill>
          <p:spPr bwMode="auto">
            <a:xfrm>
              <a:off x="5398720" y="2119312"/>
              <a:ext cx="21295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eclaración de variables en Javascript ES6: var frente a let y const -  Oddbytes">
              <a:extLst>
                <a:ext uri="{FF2B5EF4-FFF2-40B4-BE49-F238E27FC236}">
                  <a16:creationId xmlns:a16="http://schemas.microsoft.com/office/drawing/2014/main" id="{8A1ECD29-F71C-4AE6-9BA3-297C5E3304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3551" y="4114483"/>
              <a:ext cx="642791" cy="64279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istoria de PHP - avancecolaborativo">
              <a:extLst>
                <a:ext uri="{FF2B5EF4-FFF2-40B4-BE49-F238E27FC236}">
                  <a16:creationId xmlns:a16="http://schemas.microsoft.com/office/drawing/2014/main" id="{A41BCDD5-0B1C-469F-BAA0-A220EE11E3C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109" t="1621" r="12953" b="5025"/>
            <a:stretch/>
          </p:blipFill>
          <p:spPr bwMode="auto">
            <a:xfrm>
              <a:off x="7611203" y="2134257"/>
              <a:ext cx="2095500" cy="258948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HP - Wikipedia, la enciclopedia libre">
              <a:extLst>
                <a:ext uri="{FF2B5EF4-FFF2-40B4-BE49-F238E27FC236}">
                  <a16:creationId xmlns:a16="http://schemas.microsoft.com/office/drawing/2014/main" id="{3D2809D1-8CD4-479B-A8C3-566DB82A06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1203" y="4242902"/>
              <a:ext cx="800414" cy="43222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Matt Mullenweg de WordPress cuenta como liderar un equipo comprometido  disperso en 77 ciudades - Emprendedores News">
              <a:extLst>
                <a:ext uri="{FF2B5EF4-FFF2-40B4-BE49-F238E27FC236}">
                  <a16:creationId xmlns:a16="http://schemas.microsoft.com/office/drawing/2014/main" id="{51D02D8A-22F0-4263-ABED-FF32A8ED35B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9815" t="533" r="4074" b="17568"/>
            <a:stretch/>
          </p:blipFill>
          <p:spPr bwMode="auto">
            <a:xfrm>
              <a:off x="9967560" y="2204617"/>
              <a:ext cx="2050914" cy="2485453"/>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D7009605-91E2-4012-899E-9A5FC3FE8E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6994" y="4006837"/>
              <a:ext cx="606829" cy="6068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2030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Todo lo que necesitas para aprender PYTHON ya 🔥">
            <a:extLst>
              <a:ext uri="{FF2B5EF4-FFF2-40B4-BE49-F238E27FC236}">
                <a16:creationId xmlns:a16="http://schemas.microsoft.com/office/drawing/2014/main" id="{58C183E8-0CFF-4C10-AEAE-F38DADDE17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34" t="8955" r="27599" b="7963"/>
          <a:stretch/>
        </p:blipFill>
        <p:spPr bwMode="auto">
          <a:xfrm>
            <a:off x="757247" y="1076623"/>
            <a:ext cx="640512" cy="7081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ML5 - Wikipedia, la enciclopedia libre">
            <a:extLst>
              <a:ext uri="{FF2B5EF4-FFF2-40B4-BE49-F238E27FC236}">
                <a16:creationId xmlns:a16="http://schemas.microsoft.com/office/drawing/2014/main" id="{E47F9513-895C-401B-AA51-1BAB033FB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083" y="1104897"/>
            <a:ext cx="579470" cy="5794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Declaración de variables en Javascript ES6: var frente a let y const -  Oddbytes">
            <a:extLst>
              <a:ext uri="{FF2B5EF4-FFF2-40B4-BE49-F238E27FC236}">
                <a16:creationId xmlns:a16="http://schemas.microsoft.com/office/drawing/2014/main" id="{23198C8F-928A-4AE2-B4D3-252DC2C15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18" y="1109301"/>
            <a:ext cx="642791" cy="6427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PHP - Wikipedia, la enciclopedia libre">
            <a:extLst>
              <a:ext uri="{FF2B5EF4-FFF2-40B4-BE49-F238E27FC236}">
                <a16:creationId xmlns:a16="http://schemas.microsoft.com/office/drawing/2014/main" id="{4FDCCAE5-C379-4DEA-B05C-78D513D1A4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5858" y="1104897"/>
            <a:ext cx="800414" cy="4322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a:extLst>
              <a:ext uri="{FF2B5EF4-FFF2-40B4-BE49-F238E27FC236}">
                <a16:creationId xmlns:a16="http://schemas.microsoft.com/office/drawing/2014/main" id="{E8EF5C79-4C87-444C-BEF6-2CF2E3396F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5970" y="1111168"/>
            <a:ext cx="606829" cy="60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535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Introducción a Xamarin. ¿Desarrollás en C# y querés comenzar… | by Esteban  Yañez | Medium">
            <a:extLst>
              <a:ext uri="{FF2B5EF4-FFF2-40B4-BE49-F238E27FC236}">
                <a16:creationId xmlns:a16="http://schemas.microsoft.com/office/drawing/2014/main" id="{261C0ED1-60DF-43D1-8FBF-0EABFC095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18" b="14013"/>
          <a:stretch/>
        </p:blipFill>
        <p:spPr bwMode="auto">
          <a:xfrm>
            <a:off x="3674023" y="5281880"/>
            <a:ext cx="4463214" cy="134157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Persona sonriendo para la cámara con un fondo verde&#10;&#10;Descripción generada automáticamente">
            <a:extLst>
              <a:ext uri="{FF2B5EF4-FFF2-40B4-BE49-F238E27FC236}">
                <a16:creationId xmlns:a16="http://schemas.microsoft.com/office/drawing/2014/main" id="{EDECDD93-4910-0B81-90D3-7475CCD8C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053" y="2438245"/>
            <a:ext cx="1849228" cy="1904532"/>
          </a:xfrm>
          <a:prstGeom prst="rect">
            <a:avLst/>
          </a:prstGeom>
        </p:spPr>
      </p:pic>
      <p:pic>
        <p:nvPicPr>
          <p:cNvPr id="7" name="Imagen 6" descr="Un hombre con lentes y traje verde&#10;&#10;Descripción generada automáticamente con confianza media">
            <a:extLst>
              <a:ext uri="{FF2B5EF4-FFF2-40B4-BE49-F238E27FC236}">
                <a16:creationId xmlns:a16="http://schemas.microsoft.com/office/drawing/2014/main" id="{565322FD-52BF-5D70-7EF1-0FA6C0EFD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6142" y="2419514"/>
            <a:ext cx="1874380" cy="1822632"/>
          </a:xfrm>
          <a:prstGeom prst="rect">
            <a:avLst/>
          </a:prstGeom>
        </p:spPr>
      </p:pic>
      <p:pic>
        <p:nvPicPr>
          <p:cNvPr id="9" name="Imagen 8" descr="Cara de un hombre con lentes y playera verde&#10;&#10;Descripción generada automáticamente con confianza media">
            <a:extLst>
              <a:ext uri="{FF2B5EF4-FFF2-40B4-BE49-F238E27FC236}">
                <a16:creationId xmlns:a16="http://schemas.microsoft.com/office/drawing/2014/main" id="{86C11E17-DA7A-E649-A2A7-F67F3AAC74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0153" y="2376462"/>
            <a:ext cx="1993061" cy="1986430"/>
          </a:xfrm>
          <a:prstGeom prst="rect">
            <a:avLst/>
          </a:prstGeom>
        </p:spPr>
      </p:pic>
      <p:pic>
        <p:nvPicPr>
          <p:cNvPr id="11" name="Imagen 10" descr="Cara de un hombre con lentes y playera verde&#10;&#10;Descripción generada automáticamente con confianza media">
            <a:extLst>
              <a:ext uri="{FF2B5EF4-FFF2-40B4-BE49-F238E27FC236}">
                <a16:creationId xmlns:a16="http://schemas.microsoft.com/office/drawing/2014/main" id="{E59EC0BD-5AE4-097E-D5CE-4FF4A1937B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72" y="2232332"/>
            <a:ext cx="1993061" cy="2073976"/>
          </a:xfrm>
          <a:prstGeom prst="rect">
            <a:avLst/>
          </a:prstGeom>
        </p:spPr>
      </p:pic>
      <p:pic>
        <p:nvPicPr>
          <p:cNvPr id="14" name="Imagen 13" descr="Cara de un hombre con playera verde&#10;&#10;Descripción generada automáticamente con confianza media">
            <a:extLst>
              <a:ext uri="{FF2B5EF4-FFF2-40B4-BE49-F238E27FC236}">
                <a16:creationId xmlns:a16="http://schemas.microsoft.com/office/drawing/2014/main" id="{22D53FF3-AB0E-3496-DFB1-4C016FAAA1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2589" y="2256497"/>
            <a:ext cx="1980862" cy="1904531"/>
          </a:xfrm>
          <a:prstGeom prst="rect">
            <a:avLst/>
          </a:prstGeom>
        </p:spPr>
      </p:pic>
      <p:pic>
        <p:nvPicPr>
          <p:cNvPr id="16" name="Imagen 15" descr="Cara de un hombre con lentes y playera verde&#10;&#10;Descripción generada automáticamente con confianza media">
            <a:extLst>
              <a:ext uri="{FF2B5EF4-FFF2-40B4-BE49-F238E27FC236}">
                <a16:creationId xmlns:a16="http://schemas.microsoft.com/office/drawing/2014/main" id="{D5927E89-051B-F125-F120-69C8BF692E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0522" y="2332787"/>
            <a:ext cx="1814906" cy="1904531"/>
          </a:xfrm>
          <a:prstGeom prst="rect">
            <a:avLst/>
          </a:prstGeom>
        </p:spPr>
      </p:pic>
      <p:sp>
        <p:nvSpPr>
          <p:cNvPr id="17" name="CuadroTexto 16">
            <a:extLst>
              <a:ext uri="{FF2B5EF4-FFF2-40B4-BE49-F238E27FC236}">
                <a16:creationId xmlns:a16="http://schemas.microsoft.com/office/drawing/2014/main" id="{0412CC56-3C42-4D6E-097F-2F65F4840CE0}"/>
              </a:ext>
            </a:extLst>
          </p:cNvPr>
          <p:cNvSpPr txBox="1"/>
          <p:nvPr/>
        </p:nvSpPr>
        <p:spPr>
          <a:xfrm>
            <a:off x="129309" y="4493490"/>
            <a:ext cx="2355273" cy="369332"/>
          </a:xfrm>
          <a:prstGeom prst="rect">
            <a:avLst/>
          </a:prstGeom>
          <a:noFill/>
        </p:spPr>
        <p:txBody>
          <a:bodyPr wrap="square" rtlCol="0">
            <a:spAutoFit/>
          </a:bodyPr>
          <a:lstStyle/>
          <a:p>
            <a:pPr algn="ctr"/>
            <a:r>
              <a:rPr lang="es-DO" b="1" dirty="0"/>
              <a:t>Linus Torvalds</a:t>
            </a:r>
          </a:p>
        </p:txBody>
      </p:sp>
      <p:sp>
        <p:nvSpPr>
          <p:cNvPr id="19" name="CuadroTexto 18">
            <a:extLst>
              <a:ext uri="{FF2B5EF4-FFF2-40B4-BE49-F238E27FC236}">
                <a16:creationId xmlns:a16="http://schemas.microsoft.com/office/drawing/2014/main" id="{2A36EE9E-E34D-ED36-1DBB-A78BD8E02D06}"/>
              </a:ext>
            </a:extLst>
          </p:cNvPr>
          <p:cNvSpPr txBox="1"/>
          <p:nvPr/>
        </p:nvSpPr>
        <p:spPr>
          <a:xfrm>
            <a:off x="2319254" y="4493490"/>
            <a:ext cx="1992299" cy="338554"/>
          </a:xfrm>
          <a:prstGeom prst="rect">
            <a:avLst/>
          </a:prstGeom>
          <a:noFill/>
        </p:spPr>
        <p:txBody>
          <a:bodyPr wrap="square">
            <a:spAutoFit/>
          </a:bodyPr>
          <a:lstStyle/>
          <a:p>
            <a:r>
              <a:rPr lang="es-DO" sz="1600" b="1" dirty="0"/>
              <a:t>Guido van Rossum</a:t>
            </a:r>
          </a:p>
        </p:txBody>
      </p:sp>
      <p:sp>
        <p:nvSpPr>
          <p:cNvPr id="20" name="CuadroTexto 19">
            <a:extLst>
              <a:ext uri="{FF2B5EF4-FFF2-40B4-BE49-F238E27FC236}">
                <a16:creationId xmlns:a16="http://schemas.microsoft.com/office/drawing/2014/main" id="{073B9899-FBCF-4ACF-527E-D7BB936C2804}"/>
              </a:ext>
            </a:extLst>
          </p:cNvPr>
          <p:cNvSpPr txBox="1"/>
          <p:nvPr/>
        </p:nvSpPr>
        <p:spPr>
          <a:xfrm>
            <a:off x="4116053" y="4481590"/>
            <a:ext cx="1992299" cy="338554"/>
          </a:xfrm>
          <a:prstGeom prst="rect">
            <a:avLst/>
          </a:prstGeom>
          <a:noFill/>
        </p:spPr>
        <p:txBody>
          <a:bodyPr wrap="square">
            <a:spAutoFit/>
          </a:bodyPr>
          <a:lstStyle/>
          <a:p>
            <a:pPr algn="ctr"/>
            <a:r>
              <a:rPr lang="es-DO" sz="1600" b="1" dirty="0"/>
              <a:t>Anders Hejlsberg</a:t>
            </a:r>
          </a:p>
        </p:txBody>
      </p:sp>
      <p:sp>
        <p:nvSpPr>
          <p:cNvPr id="21" name="CuadroTexto 20">
            <a:extLst>
              <a:ext uri="{FF2B5EF4-FFF2-40B4-BE49-F238E27FC236}">
                <a16:creationId xmlns:a16="http://schemas.microsoft.com/office/drawing/2014/main" id="{627517BA-0EE2-FA98-B3F7-7FEEDF63FFEB}"/>
              </a:ext>
            </a:extLst>
          </p:cNvPr>
          <p:cNvSpPr txBox="1"/>
          <p:nvPr/>
        </p:nvSpPr>
        <p:spPr>
          <a:xfrm>
            <a:off x="6011294" y="4469690"/>
            <a:ext cx="1992299" cy="338554"/>
          </a:xfrm>
          <a:prstGeom prst="rect">
            <a:avLst/>
          </a:prstGeom>
          <a:noFill/>
        </p:spPr>
        <p:txBody>
          <a:bodyPr wrap="square">
            <a:spAutoFit/>
          </a:bodyPr>
          <a:lstStyle>
            <a:defPPr>
              <a:defRPr lang="es-DO"/>
            </a:defPPr>
            <a:lvl1pPr algn="ctr">
              <a:defRPr sz="1600" b="1"/>
            </a:lvl1pPr>
          </a:lstStyle>
          <a:p>
            <a:r>
              <a:rPr lang="es-DO" dirty="0"/>
              <a:t>Brendan Eich</a:t>
            </a:r>
          </a:p>
        </p:txBody>
      </p:sp>
      <p:sp>
        <p:nvSpPr>
          <p:cNvPr id="22" name="CuadroTexto 21">
            <a:extLst>
              <a:ext uri="{FF2B5EF4-FFF2-40B4-BE49-F238E27FC236}">
                <a16:creationId xmlns:a16="http://schemas.microsoft.com/office/drawing/2014/main" id="{B7CAFF10-A426-A6C1-0115-C07DD5FBEE8D}"/>
              </a:ext>
            </a:extLst>
          </p:cNvPr>
          <p:cNvSpPr txBox="1"/>
          <p:nvPr/>
        </p:nvSpPr>
        <p:spPr>
          <a:xfrm>
            <a:off x="7827470" y="4442882"/>
            <a:ext cx="1992299" cy="338554"/>
          </a:xfrm>
          <a:prstGeom prst="rect">
            <a:avLst/>
          </a:prstGeom>
          <a:noFill/>
        </p:spPr>
        <p:txBody>
          <a:bodyPr wrap="square">
            <a:spAutoFit/>
          </a:bodyPr>
          <a:lstStyle>
            <a:defPPr>
              <a:defRPr lang="es-DO"/>
            </a:defPPr>
            <a:lvl1pPr algn="ctr">
              <a:defRPr sz="1600" b="1"/>
            </a:lvl1pPr>
          </a:lstStyle>
          <a:p>
            <a:r>
              <a:rPr lang="es-DO" dirty="0"/>
              <a:t>Rasmus Lerdorf </a:t>
            </a:r>
          </a:p>
        </p:txBody>
      </p:sp>
      <p:sp>
        <p:nvSpPr>
          <p:cNvPr id="23" name="CuadroTexto 22">
            <a:extLst>
              <a:ext uri="{FF2B5EF4-FFF2-40B4-BE49-F238E27FC236}">
                <a16:creationId xmlns:a16="http://schemas.microsoft.com/office/drawing/2014/main" id="{16A88140-5922-17CA-82E6-C05F9D25C67E}"/>
              </a:ext>
            </a:extLst>
          </p:cNvPr>
          <p:cNvSpPr txBox="1"/>
          <p:nvPr/>
        </p:nvSpPr>
        <p:spPr>
          <a:xfrm>
            <a:off x="9675428" y="4416074"/>
            <a:ext cx="2381548" cy="338554"/>
          </a:xfrm>
          <a:prstGeom prst="rect">
            <a:avLst/>
          </a:prstGeom>
          <a:noFill/>
        </p:spPr>
        <p:txBody>
          <a:bodyPr wrap="square">
            <a:spAutoFit/>
          </a:bodyPr>
          <a:lstStyle>
            <a:defPPr>
              <a:defRPr lang="es-DO"/>
            </a:defPPr>
            <a:lvl1pPr algn="ctr">
              <a:defRPr sz="1600" b="1"/>
            </a:lvl1pPr>
          </a:lstStyle>
          <a:p>
            <a:r>
              <a:rPr lang="es-DO" dirty="0"/>
              <a:t>Matthew C. Mullenweg </a:t>
            </a:r>
          </a:p>
        </p:txBody>
      </p:sp>
      <p:sp>
        <p:nvSpPr>
          <p:cNvPr id="25" name="CuadroTexto 24">
            <a:extLst>
              <a:ext uri="{FF2B5EF4-FFF2-40B4-BE49-F238E27FC236}">
                <a16:creationId xmlns:a16="http://schemas.microsoft.com/office/drawing/2014/main" id="{C8BB7B8A-00D5-8B15-01EC-EA758F24F6FF}"/>
              </a:ext>
            </a:extLst>
          </p:cNvPr>
          <p:cNvSpPr txBox="1"/>
          <p:nvPr/>
        </p:nvSpPr>
        <p:spPr>
          <a:xfrm>
            <a:off x="227751" y="637743"/>
            <a:ext cx="11829225" cy="701731"/>
          </a:xfrm>
          <a:prstGeom prst="rect">
            <a:avLst/>
          </a:prstGeom>
          <a:noFill/>
        </p:spPr>
        <p:txBody>
          <a:bodyPr wrap="square">
            <a:spAutoFit/>
          </a:bodyPr>
          <a:lstStyle/>
          <a:p>
            <a:pPr algn="ctr">
              <a:lnSpc>
                <a:spcPct val="90000"/>
              </a:lnSpc>
              <a:spcBef>
                <a:spcPct val="0"/>
              </a:spcBef>
              <a:spcAft>
                <a:spcPts val="600"/>
              </a:spcAft>
            </a:pPr>
            <a:r>
              <a:rPr lang="en-US" sz="4400" b="1" i="1" u="sng" kern="1200" dirty="0">
                <a:solidFill>
                  <a:schemeClr val="tx1"/>
                </a:solidFill>
                <a:effectLst>
                  <a:outerShdw blurRad="38100" dist="38100" dir="2700000" algn="tl">
                    <a:srgbClr val="000000">
                      <a:alpha val="43137"/>
                    </a:srgbClr>
                  </a:outerShdw>
                </a:effectLst>
                <a:highlight>
                  <a:srgbClr val="FFFF00"/>
                </a:highlight>
                <a:latin typeface="+mj-lt"/>
                <a:ea typeface="+mj-ea"/>
                <a:cs typeface="+mj-cs"/>
              </a:rPr>
              <a:t>Trucos para las Imagenes aqui mismo en Power Pint.</a:t>
            </a:r>
            <a:endParaRPr lang="en-US" sz="4400" b="1" u="sng" kern="1200" dirty="0">
              <a:solidFill>
                <a:schemeClr val="tx1"/>
              </a:solidFill>
              <a:effectLst>
                <a:outerShdw blurRad="38100" dist="38100" dir="2700000" algn="tl">
                  <a:srgbClr val="000000">
                    <a:alpha val="43137"/>
                  </a:srgbClr>
                </a:outerShdw>
              </a:effectLst>
              <a:highlight>
                <a:srgbClr val="FFFF00"/>
              </a:highlight>
              <a:latin typeface="+mj-lt"/>
              <a:ea typeface="+mj-ea"/>
              <a:cs typeface="+mj-cs"/>
            </a:endParaRPr>
          </a:p>
        </p:txBody>
      </p:sp>
    </p:spTree>
    <p:extLst>
      <p:ext uri="{BB962C8B-B14F-4D97-AF65-F5344CB8AC3E}">
        <p14:creationId xmlns:p14="http://schemas.microsoft.com/office/powerpoint/2010/main" val="1943876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7905292-F2F4-4815-917A-74B35E56CB09}"/>
              </a:ext>
            </a:extLst>
          </p:cNvPr>
          <p:cNvSpPr txBox="1"/>
          <p:nvPr/>
        </p:nvSpPr>
        <p:spPr>
          <a:xfrm>
            <a:off x="1994225" y="344585"/>
            <a:ext cx="8203549" cy="461665"/>
          </a:xfrm>
          <a:prstGeom prst="rect">
            <a:avLst/>
          </a:prstGeom>
          <a:noFill/>
        </p:spPr>
        <p:txBody>
          <a:bodyPr wrap="square" rtlCol="0">
            <a:spAutoFit/>
          </a:bodyPr>
          <a:lstStyle/>
          <a:p>
            <a:pPr algn="ctr"/>
            <a:r>
              <a:rPr lang="en-US" sz="2400" b="1" dirty="0"/>
              <a:t>Copiar este Codigo MainPage.xaml hoja de Estilo</a:t>
            </a:r>
            <a:endParaRPr lang="es-DO" sz="2400" b="1" dirty="0"/>
          </a:p>
        </p:txBody>
      </p:sp>
      <p:sp>
        <p:nvSpPr>
          <p:cNvPr id="6" name="TextBox 5">
            <a:extLst>
              <a:ext uri="{FF2B5EF4-FFF2-40B4-BE49-F238E27FC236}">
                <a16:creationId xmlns:a16="http://schemas.microsoft.com/office/drawing/2014/main" id="{29AF3326-0E29-4D6E-88BC-5F1A8F30D5DF}"/>
              </a:ext>
            </a:extLst>
          </p:cNvPr>
          <p:cNvSpPr txBox="1"/>
          <p:nvPr/>
        </p:nvSpPr>
        <p:spPr>
          <a:xfrm>
            <a:off x="257696" y="1074378"/>
            <a:ext cx="6097384" cy="5424562"/>
          </a:xfrm>
          <a:prstGeom prst="rect">
            <a:avLst/>
          </a:prstGeom>
          <a:noFill/>
        </p:spPr>
        <p:txBody>
          <a:bodyPr wrap="square">
            <a:spAutoFit/>
          </a:bodyPr>
          <a:lstStyle/>
          <a:p>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ContentPage.Resources</a:t>
            </a:r>
            <a:r>
              <a:rPr lang="es-DO" sz="1050" dirty="0">
                <a:solidFill>
                  <a:srgbClr val="0000FF"/>
                </a:solidFill>
                <a:latin typeface="Consolas" panose="020B0609020204030204" pitchFamily="49" charset="0"/>
              </a:rPr>
              <a:t>&gt;</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Style</a:t>
            </a:r>
            <a:r>
              <a:rPr lang="es-DO" sz="1050" dirty="0">
                <a:solidFill>
                  <a:srgbClr val="FF0000"/>
                </a:solidFill>
                <a:latin typeface="Consolas" panose="020B0609020204030204" pitchFamily="49" charset="0"/>
              </a:rPr>
              <a:t> TargetType</a:t>
            </a:r>
            <a:r>
              <a:rPr lang="es-DO" sz="1050" dirty="0">
                <a:solidFill>
                  <a:srgbClr val="0000FF"/>
                </a:solidFill>
                <a:latin typeface="Consolas" panose="020B0609020204030204" pitchFamily="49" charset="0"/>
              </a:rPr>
              <a:t>="Frame"&gt;</a:t>
            </a:r>
            <a:endParaRPr lang="es-DO"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="BackgroundColor"</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="#ffffff" /&gt;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="BorderColor"</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="#182C61" /&gt;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="Margin"</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="10" /&gt;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="CornerRadius"</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="15" /&gt;</a:t>
            </a:r>
            <a:endParaRPr lang="en-US"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Style</a:t>
            </a:r>
            <a:r>
              <a:rPr lang="es-DO" sz="1050" dirty="0">
                <a:solidFill>
                  <a:srgbClr val="0000FF"/>
                </a:solidFill>
                <a:latin typeface="Consolas" panose="020B0609020204030204" pitchFamily="49" charset="0"/>
              </a:rPr>
              <a:t>&gt;</a:t>
            </a:r>
            <a:endParaRPr lang="es-DO"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Style</a:t>
            </a:r>
            <a:r>
              <a:rPr lang="es-DO" sz="1050" dirty="0">
                <a:solidFill>
                  <a:srgbClr val="FF0000"/>
                </a:solidFill>
                <a:latin typeface="Consolas" panose="020B0609020204030204" pitchFamily="49" charset="0"/>
              </a:rPr>
              <a:t> TargetType</a:t>
            </a:r>
            <a:r>
              <a:rPr lang="es-DO" sz="1050" dirty="0">
                <a:solidFill>
                  <a:srgbClr val="0000FF"/>
                </a:solidFill>
                <a:latin typeface="Consolas" panose="020B0609020204030204" pitchFamily="49" charset="0"/>
              </a:rPr>
              <a:t>="Label"&gt;</a:t>
            </a:r>
            <a:endParaRPr lang="es-DO"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="Margin"</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="0, 4" /&gt;</a:t>
            </a:r>
            <a:endParaRPr lang="en-US"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Style</a:t>
            </a:r>
            <a:r>
              <a:rPr lang="es-DO" sz="1050" dirty="0">
                <a:solidFill>
                  <a:srgbClr val="0000FF"/>
                </a:solidFill>
                <a:latin typeface="Consolas" panose="020B0609020204030204" pitchFamily="49" charset="0"/>
              </a:rPr>
              <a:t>&gt;</a:t>
            </a:r>
            <a:endParaRPr lang="es-DO"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Style</a:t>
            </a:r>
            <a:r>
              <a:rPr lang="en-US" sz="1050" dirty="0">
                <a:solidFill>
                  <a:srgbClr val="FF0000"/>
                </a:solidFill>
                <a:latin typeface="Consolas" panose="020B0609020204030204" pitchFamily="49" charset="0"/>
              </a:rPr>
              <a:t> x</a:t>
            </a:r>
            <a:r>
              <a:rPr lang="en-US" sz="1050" dirty="0">
                <a:solidFill>
                  <a:srgbClr val="0000FF"/>
                </a:solidFill>
                <a:latin typeface="Consolas" panose="020B0609020204030204" pitchFamily="49" charset="0"/>
              </a:rPr>
              <a:t>:</a:t>
            </a:r>
            <a:r>
              <a:rPr lang="en-US" sz="1050" dirty="0">
                <a:solidFill>
                  <a:srgbClr val="FF0000"/>
                </a:solidFill>
                <a:latin typeface="Consolas" panose="020B0609020204030204" pitchFamily="49" charset="0"/>
              </a:rPr>
              <a:t>Key</a:t>
            </a:r>
            <a:r>
              <a:rPr lang="en-US" sz="1050" dirty="0">
                <a:solidFill>
                  <a:srgbClr val="0000FF"/>
                </a:solidFill>
                <a:latin typeface="Consolas" panose="020B0609020204030204" pitchFamily="49" charset="0"/>
              </a:rPr>
              <a:t>="headerLabel"</a:t>
            </a:r>
            <a:r>
              <a:rPr lang="en-US" sz="1050" dirty="0">
                <a:solidFill>
                  <a:srgbClr val="FF0000"/>
                </a:solidFill>
                <a:latin typeface="Consolas" panose="020B0609020204030204" pitchFamily="49" charset="0"/>
              </a:rPr>
              <a:t> TargetType</a:t>
            </a:r>
            <a:r>
              <a:rPr lang="en-US" sz="1050" dirty="0">
                <a:solidFill>
                  <a:srgbClr val="0000FF"/>
                </a:solidFill>
                <a:latin typeface="Consolas" panose="020B0609020204030204" pitchFamily="49" charset="0"/>
              </a:rPr>
              <a:t>="Label"&gt;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="Margin"</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="0, 8" /&gt;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="FontSize"</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="Large" /&gt;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="TextColor"</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="#182C61" /&gt;</a:t>
            </a:r>
            <a:endParaRPr lang="en-US"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Style</a:t>
            </a:r>
            <a:r>
              <a:rPr lang="es-DO" sz="1050" dirty="0">
                <a:solidFill>
                  <a:srgbClr val="0000FF"/>
                </a:solidFill>
                <a:latin typeface="Consolas" panose="020B0609020204030204" pitchFamily="49" charset="0"/>
              </a:rPr>
              <a:t>&gt;</a:t>
            </a:r>
            <a:endParaRPr lang="es-DO"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Style</a:t>
            </a:r>
            <a:r>
              <a:rPr lang="es-DO" sz="1050" dirty="0">
                <a:solidFill>
                  <a:srgbClr val="FF0000"/>
                </a:solidFill>
                <a:latin typeface="Consolas" panose="020B0609020204030204" pitchFamily="49" charset="0"/>
              </a:rPr>
              <a:t> TargetType</a:t>
            </a:r>
            <a:r>
              <a:rPr lang="es-DO" sz="1050" dirty="0">
                <a:solidFill>
                  <a:srgbClr val="0000FF"/>
                </a:solidFill>
                <a:latin typeface="Consolas" panose="020B0609020204030204" pitchFamily="49" charset="0"/>
              </a:rPr>
              <a:t>="Image"&gt;</a:t>
            </a:r>
            <a:endParaRPr lang="es-DO"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="FlexLayout.Order"</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="-1" /&gt;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="FlexLayout.AlignSelf"</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="Center" /&gt;</a:t>
            </a:r>
            <a:endParaRPr lang="en-US"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Style</a:t>
            </a:r>
            <a:r>
              <a:rPr lang="es-DO" sz="1050" dirty="0">
                <a:solidFill>
                  <a:srgbClr val="0000FF"/>
                </a:solidFill>
                <a:latin typeface="Consolas" panose="020B0609020204030204" pitchFamily="49" charset="0"/>
              </a:rPr>
              <a:t>&gt;</a:t>
            </a:r>
            <a:endParaRPr lang="es-DO" sz="1050" dirty="0">
              <a:solidFill>
                <a:srgbClr val="000000"/>
              </a:solidFill>
              <a:latin typeface="Consolas" panose="020B0609020204030204" pitchFamily="49" charset="0"/>
            </a:endParaRPr>
          </a:p>
          <a:p>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Style</a:t>
            </a:r>
            <a:r>
              <a:rPr lang="es-DO" sz="1050" dirty="0">
                <a:solidFill>
                  <a:srgbClr val="FF0000"/>
                </a:solidFill>
                <a:latin typeface="Consolas" panose="020B0609020204030204" pitchFamily="49" charset="0"/>
              </a:rPr>
              <a:t> TargetType</a:t>
            </a:r>
            <a:r>
              <a:rPr lang="es-DO" sz="1050" dirty="0">
                <a:solidFill>
                  <a:srgbClr val="0000FF"/>
                </a:solidFill>
                <a:latin typeface="Consolas" panose="020B0609020204030204" pitchFamily="49" charset="0"/>
              </a:rPr>
              <a:t>="Button"&gt;</a:t>
            </a:r>
            <a:endParaRPr lang="es-DO"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="Text"</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="LEER MAS" /&gt;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="FontSize"</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="Large" /&gt;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="TextColor"</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="White" /&gt;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&lt;</a:t>
            </a:r>
            <a:r>
              <a:rPr lang="en-US" sz="1050" dirty="0">
                <a:solidFill>
                  <a:srgbClr val="A31515"/>
                </a:solidFill>
                <a:latin typeface="Consolas" panose="020B0609020204030204" pitchFamily="49" charset="0"/>
              </a:rPr>
              <a:t>Setter</a:t>
            </a:r>
            <a:r>
              <a:rPr lang="en-US" sz="1050" dirty="0">
                <a:solidFill>
                  <a:srgbClr val="FF0000"/>
                </a:solidFill>
                <a:latin typeface="Consolas" panose="020B0609020204030204" pitchFamily="49" charset="0"/>
              </a:rPr>
              <a:t> Property</a:t>
            </a:r>
            <a:r>
              <a:rPr lang="en-US" sz="1050" dirty="0">
                <a:solidFill>
                  <a:srgbClr val="0000FF"/>
                </a:solidFill>
                <a:latin typeface="Consolas" panose="020B0609020204030204" pitchFamily="49" charset="0"/>
              </a:rPr>
              <a:t>="BackgroundColor"</a:t>
            </a:r>
            <a:r>
              <a:rPr lang="en-US" sz="1050" dirty="0">
                <a:solidFill>
                  <a:srgbClr val="FF0000"/>
                </a:solidFill>
                <a:latin typeface="Consolas" panose="020B0609020204030204" pitchFamily="49" charset="0"/>
              </a:rPr>
              <a:t> Value</a:t>
            </a:r>
            <a:r>
              <a:rPr lang="en-US" sz="1050" dirty="0">
                <a:solidFill>
                  <a:srgbClr val="0000FF"/>
                </a:solidFill>
                <a:latin typeface="Consolas" panose="020B0609020204030204" pitchFamily="49" charset="0"/>
              </a:rPr>
              <a:t>="#0652DD" /&gt;</a:t>
            </a:r>
            <a:endParaRPr lang="en-US"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Setter</a:t>
            </a:r>
            <a:r>
              <a:rPr lang="es-DO" sz="1050" dirty="0">
                <a:solidFill>
                  <a:srgbClr val="FF0000"/>
                </a:solidFill>
                <a:latin typeface="Consolas" panose="020B0609020204030204" pitchFamily="49" charset="0"/>
              </a:rPr>
              <a:t> Property</a:t>
            </a:r>
            <a:r>
              <a:rPr lang="es-DO" sz="1050" dirty="0">
                <a:solidFill>
                  <a:srgbClr val="0000FF"/>
                </a:solidFill>
                <a:latin typeface="Consolas" panose="020B0609020204030204" pitchFamily="49" charset="0"/>
              </a:rPr>
              <a:t>="BorderRadius"</a:t>
            </a:r>
            <a:r>
              <a:rPr lang="es-DO" sz="1050" dirty="0">
                <a:solidFill>
                  <a:srgbClr val="FF0000"/>
                </a:solidFill>
                <a:latin typeface="Consolas" panose="020B0609020204030204" pitchFamily="49" charset="0"/>
              </a:rPr>
              <a:t> Value</a:t>
            </a:r>
            <a:r>
              <a:rPr lang="es-DO" sz="1050" dirty="0">
                <a:solidFill>
                  <a:srgbClr val="0000FF"/>
                </a:solidFill>
                <a:latin typeface="Consolas" panose="020B0609020204030204" pitchFamily="49" charset="0"/>
              </a:rPr>
              <a:t>="20" /&gt;</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Style</a:t>
            </a:r>
            <a:r>
              <a:rPr lang="es-DO" sz="1050" dirty="0">
                <a:solidFill>
                  <a:srgbClr val="0000FF"/>
                </a:solidFill>
                <a:latin typeface="Consolas" panose="020B0609020204030204" pitchFamily="49" charset="0"/>
              </a:rPr>
              <a:t>&gt;</a:t>
            </a:r>
            <a:endParaRPr lang="es-DO" sz="1050" dirty="0">
              <a:solidFill>
                <a:srgbClr val="000000"/>
              </a:solidFill>
              <a:latin typeface="Consolas" panose="020B0609020204030204" pitchFamily="49" charset="0"/>
            </a:endParaRPr>
          </a:p>
          <a:p>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&lt;/</a:t>
            </a:r>
            <a:r>
              <a:rPr lang="es-DO" sz="1050" dirty="0">
                <a:solidFill>
                  <a:srgbClr val="A31515"/>
                </a:solidFill>
                <a:latin typeface="Consolas" panose="020B0609020204030204" pitchFamily="49" charset="0"/>
              </a:rPr>
              <a:t>ContentPage.Resources</a:t>
            </a:r>
            <a:r>
              <a:rPr lang="es-DO" sz="1050" dirty="0">
                <a:solidFill>
                  <a:srgbClr val="0000FF"/>
                </a:solidFill>
                <a:latin typeface="Consolas" panose="020B0609020204030204" pitchFamily="49" charset="0"/>
              </a:rPr>
              <a:t>&gt;</a:t>
            </a:r>
            <a:endParaRPr lang="es-DO" sz="1050" dirty="0">
              <a:solidFill>
                <a:srgbClr val="000000"/>
              </a:solidFill>
              <a:latin typeface="Consolas" panose="020B0609020204030204" pitchFamily="49" charset="0"/>
            </a:endParaRPr>
          </a:p>
        </p:txBody>
      </p:sp>
      <p:pic>
        <p:nvPicPr>
          <p:cNvPr id="4098" name="Picture 2" descr="Estructura de CSS - CSS en español">
            <a:extLst>
              <a:ext uri="{FF2B5EF4-FFF2-40B4-BE49-F238E27FC236}">
                <a16:creationId xmlns:a16="http://schemas.microsoft.com/office/drawing/2014/main" id="{412BE19F-085C-4867-9F16-790E40FAF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702" y="2005677"/>
            <a:ext cx="4479375" cy="984295"/>
          </a:xfrm>
          <a:prstGeom prst="rect">
            <a:avLst/>
          </a:prstGeom>
          <a:noFill/>
          <a:extLst>
            <a:ext uri="{909E8E84-426E-40DD-AFC4-6F175D3DCCD1}">
              <a14:hiddenFill xmlns:a14="http://schemas.microsoft.com/office/drawing/2010/main">
                <a:solidFill>
                  <a:srgbClr val="FFFFFF"/>
                </a:solidFill>
              </a14:hiddenFill>
            </a:ext>
          </a:extLst>
        </p:spPr>
      </p:pic>
      <p:sp>
        <p:nvSpPr>
          <p:cNvPr id="7" name="Right Brace 6">
            <a:extLst>
              <a:ext uri="{FF2B5EF4-FFF2-40B4-BE49-F238E27FC236}">
                <a16:creationId xmlns:a16="http://schemas.microsoft.com/office/drawing/2014/main" id="{B28CB1DA-B39D-4C0B-AF38-7A319BE1AF82}"/>
              </a:ext>
            </a:extLst>
          </p:cNvPr>
          <p:cNvSpPr/>
          <p:nvPr/>
        </p:nvSpPr>
        <p:spPr>
          <a:xfrm>
            <a:off x="5577840" y="1610633"/>
            <a:ext cx="1803862" cy="4172989"/>
          </a:xfrm>
          <a:prstGeom prst="rightBrace">
            <a:avLst>
              <a:gd name="adj1" fmla="val 8333"/>
              <a:gd name="adj2" fmla="val 252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2" name="Rectangle 1">
            <a:extLst>
              <a:ext uri="{FF2B5EF4-FFF2-40B4-BE49-F238E27FC236}">
                <a16:creationId xmlns:a16="http://schemas.microsoft.com/office/drawing/2014/main" id="{BA23B4F7-CD93-45DD-879A-5AC061A78BC9}"/>
              </a:ext>
            </a:extLst>
          </p:cNvPr>
          <p:cNvSpPr>
            <a:spLocks noChangeArrowheads="1"/>
          </p:cNvSpPr>
          <p:nvPr/>
        </p:nvSpPr>
        <p:spPr bwMode="auto">
          <a:xfrm>
            <a:off x="6567255" y="3385016"/>
            <a:ext cx="52938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sz="1200" b="1" i="0" u="none" strike="noStrike" cap="none" normalizeH="0" baseline="0" dirty="0">
                <a:ln>
                  <a:noFill/>
                </a:ln>
                <a:solidFill>
                  <a:schemeClr val="tx1"/>
                </a:solidFill>
                <a:effectLst/>
                <a:latin typeface="+mj-lt"/>
              </a:rPr>
              <a:t>Frame: </a:t>
            </a:r>
            <a:r>
              <a:rPr kumimoji="0" lang="es-DO" altLang="es-DO" sz="1200" b="0" i="0" u="none" strike="noStrike" cap="none" normalizeH="0" baseline="0" dirty="0">
                <a:ln>
                  <a:noFill/>
                </a:ln>
                <a:solidFill>
                  <a:schemeClr val="tx1"/>
                </a:solidFill>
                <a:effectLst/>
                <a:latin typeface="+mj-lt"/>
              </a:rPr>
              <a:t>Define un fondo blanco, borde azul oscuro, margen de 10, y esquinas redondeadas con un radio de 15.</a:t>
            </a: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sz="1200" b="1" i="0" u="none" strike="noStrike" cap="none" normalizeH="0" baseline="0" dirty="0">
                <a:ln>
                  <a:noFill/>
                </a:ln>
                <a:solidFill>
                  <a:schemeClr val="tx1"/>
                </a:solidFill>
                <a:effectLst/>
                <a:latin typeface="+mj-lt"/>
              </a:rPr>
              <a:t>Label: </a:t>
            </a:r>
            <a:r>
              <a:rPr kumimoji="0" lang="es-DO" altLang="es-DO" sz="1200" b="0" i="0" u="none" strike="noStrike" cap="none" normalizeH="0" baseline="0" dirty="0">
                <a:ln>
                  <a:noFill/>
                </a:ln>
                <a:solidFill>
                  <a:schemeClr val="tx1"/>
                </a:solidFill>
                <a:effectLst/>
                <a:latin typeface="+mj-lt"/>
              </a:rPr>
              <a:t>Define un margen vertical pequeño (4 unidades).</a:t>
            </a: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sz="1200" b="0" i="0" u="none" strike="noStrike" cap="none" normalizeH="0" baseline="0" dirty="0">
                <a:ln>
                  <a:noFill/>
                </a:ln>
                <a:solidFill>
                  <a:schemeClr val="tx1"/>
                </a:solidFill>
                <a:effectLst/>
                <a:latin typeface="+mj-lt"/>
              </a:rPr>
              <a:t>headerLabel (estilo con clave): Es un estilo específico para etiquetas importantes, con margen vertical de 8, tamaño de fuente grande y texto en color azul oscuro.</a:t>
            </a: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sz="1200" b="1" i="0" u="none" strike="noStrike" cap="none" normalizeH="0" baseline="0" dirty="0">
                <a:ln>
                  <a:noFill/>
                </a:ln>
                <a:solidFill>
                  <a:schemeClr val="tx1"/>
                </a:solidFill>
                <a:effectLst/>
                <a:latin typeface="+mj-lt"/>
              </a:rPr>
              <a:t>Image: </a:t>
            </a:r>
            <a:r>
              <a:rPr kumimoji="0" lang="es-DO" altLang="es-DO" sz="1200" b="0" i="0" u="none" strike="noStrike" cap="none" normalizeH="0" baseline="0" dirty="0">
                <a:ln>
                  <a:noFill/>
                </a:ln>
                <a:solidFill>
                  <a:schemeClr val="tx1"/>
                </a:solidFill>
                <a:effectLst/>
                <a:latin typeface="+mj-lt"/>
              </a:rPr>
              <a:t>Cambia el orden de disposición en </a:t>
            </a:r>
            <a:r>
              <a:rPr kumimoji="0" lang="es-DO" altLang="es-DO" sz="1200" b="1" i="0" u="none" strike="noStrike" cap="none" normalizeH="0" baseline="0" dirty="0">
                <a:ln>
                  <a:noFill/>
                </a:ln>
                <a:solidFill>
                  <a:schemeClr val="tx1"/>
                </a:solidFill>
                <a:effectLst/>
                <a:latin typeface="+mj-lt"/>
              </a:rPr>
              <a:t>FlexLayout</a:t>
            </a:r>
            <a:r>
              <a:rPr kumimoji="0" lang="es-DO" altLang="es-DO" sz="1200" b="0" i="0" u="none" strike="noStrike" cap="none" normalizeH="0" baseline="0" dirty="0">
                <a:ln>
                  <a:noFill/>
                </a:ln>
                <a:solidFill>
                  <a:schemeClr val="tx1"/>
                </a:solidFill>
                <a:effectLst/>
                <a:latin typeface="+mj-lt"/>
              </a:rPr>
              <a:t> para que la imagen aparezca primero (Order = -1) y la alinea al centro.</a:t>
            </a: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s-DO" altLang="es-DO" sz="1200" b="1" i="0" u="none" strike="noStrike" cap="none" normalizeH="0" baseline="0" dirty="0">
                <a:ln>
                  <a:noFill/>
                </a:ln>
                <a:solidFill>
                  <a:schemeClr val="tx1"/>
                </a:solidFill>
                <a:effectLst/>
                <a:latin typeface="+mj-lt"/>
              </a:rPr>
              <a:t>Button: </a:t>
            </a:r>
            <a:r>
              <a:rPr kumimoji="0" lang="es-DO" altLang="es-DO" sz="1200" b="0" i="0" u="none" strike="noStrike" cap="none" normalizeH="0" baseline="0" dirty="0">
                <a:ln>
                  <a:noFill/>
                </a:ln>
                <a:solidFill>
                  <a:schemeClr val="tx1"/>
                </a:solidFill>
                <a:effectLst/>
                <a:latin typeface="+mj-lt"/>
              </a:rPr>
              <a:t>Configura el texto como "LEER MÁS", fuente grande, texto blanco, fondo azul, y bordes redondeados con un radio de 20.</a:t>
            </a:r>
          </a:p>
        </p:txBody>
      </p:sp>
    </p:spTree>
    <p:extLst>
      <p:ext uri="{BB962C8B-B14F-4D97-AF65-F5344CB8AC3E}">
        <p14:creationId xmlns:p14="http://schemas.microsoft.com/office/powerpoint/2010/main" val="1000240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F3B9AAA-00A4-4953-80DE-902E8B62B75A}"/>
              </a:ext>
            </a:extLst>
          </p:cNvPr>
          <p:cNvSpPr txBox="1"/>
          <p:nvPr/>
        </p:nvSpPr>
        <p:spPr>
          <a:xfrm>
            <a:off x="309301" y="219122"/>
            <a:ext cx="11664835" cy="3585597"/>
          </a:xfrm>
          <a:prstGeom prst="rect">
            <a:avLst/>
          </a:prstGeom>
          <a:noFill/>
        </p:spPr>
        <p:txBody>
          <a:bodyPr wrap="square">
            <a:spAutoFit/>
          </a:bodyPr>
          <a:lstStyle/>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StackLayout</a:t>
            </a:r>
            <a:r>
              <a:rPr lang="es-DO" sz="700" dirty="0">
                <a:solidFill>
                  <a:srgbClr val="0000FF"/>
                </a:solidFill>
                <a:latin typeface="Consolas" panose="020B0609020204030204" pitchFamily="49" charset="0"/>
              </a:rPr>
              <a:t>&gt;</a:t>
            </a:r>
            <a:endParaRPr lang="es-DO" sz="700" dirty="0">
              <a:solidFill>
                <a:srgbClr val="000000"/>
              </a:solidFill>
              <a:latin typeface="Consolas" panose="020B0609020204030204" pitchFamily="49" charset="0"/>
            </a:endParaRPr>
          </a:p>
          <a:p>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Frame</a:t>
            </a:r>
            <a:r>
              <a:rPr lang="es-DO" sz="700" dirty="0">
                <a:solidFill>
                  <a:srgbClr val="FF0000"/>
                </a:solidFill>
                <a:latin typeface="Consolas" panose="020B0609020204030204" pitchFamily="49" charset="0"/>
              </a:rPr>
              <a:t> BorderColor</a:t>
            </a:r>
            <a:r>
              <a:rPr lang="es-DO" sz="700" dirty="0">
                <a:solidFill>
                  <a:srgbClr val="0000FF"/>
                </a:solidFill>
                <a:latin typeface="Consolas" panose="020B0609020204030204" pitchFamily="49" charset="0"/>
              </a:rPr>
              <a:t>="Orange"</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FF0000"/>
                </a:solidFill>
                <a:latin typeface="Consolas" panose="020B0609020204030204" pitchFamily="49" charset="0"/>
              </a:rPr>
              <a:t> CornerRadius</a:t>
            </a:r>
            <a:r>
              <a:rPr lang="es-DO" sz="700" dirty="0">
                <a:solidFill>
                  <a:srgbClr val="0000FF"/>
                </a:solidFill>
                <a:latin typeface="Consolas" panose="020B0609020204030204" pitchFamily="49" charset="0"/>
              </a:rPr>
              <a:t>="10"</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FF0000"/>
                </a:solidFill>
                <a:latin typeface="Consolas" panose="020B0609020204030204" pitchFamily="49" charset="0"/>
              </a:rPr>
              <a:t> HasShadow</a:t>
            </a:r>
            <a:r>
              <a:rPr lang="es-DO" sz="700" dirty="0">
                <a:solidFill>
                  <a:srgbClr val="0000FF"/>
                </a:solidFill>
                <a:latin typeface="Consolas" panose="020B0609020204030204" pitchFamily="49" charset="0"/>
              </a:rPr>
              <a:t>="True"</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FF0000"/>
                </a:solidFill>
                <a:latin typeface="Consolas" panose="020B0609020204030204" pitchFamily="49" charset="0"/>
              </a:rPr>
              <a:t> BackgroundColor</a:t>
            </a:r>
            <a:r>
              <a:rPr lang="es-DO" sz="700" dirty="0">
                <a:solidFill>
                  <a:srgbClr val="0000FF"/>
                </a:solidFill>
                <a:latin typeface="Consolas" panose="020B0609020204030204" pitchFamily="49" charset="0"/>
              </a:rPr>
              <a:t>="#1B1464"&gt;</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Label</a:t>
            </a:r>
            <a:r>
              <a:rPr lang="es-DO" sz="700" dirty="0">
                <a:solidFill>
                  <a:srgbClr val="FF0000"/>
                </a:solidFill>
                <a:latin typeface="Consolas" panose="020B0609020204030204" pitchFamily="49" charset="0"/>
              </a:rPr>
              <a:t> Text</a:t>
            </a:r>
            <a:r>
              <a:rPr lang="es-DO" sz="700" dirty="0">
                <a:solidFill>
                  <a:srgbClr val="0000FF"/>
                </a:solidFill>
                <a:latin typeface="Consolas" panose="020B0609020204030204" pitchFamily="49" charset="0"/>
              </a:rPr>
              <a:t>="Programadores Famosos"</a:t>
            </a:r>
            <a:r>
              <a:rPr lang="es-DO" sz="700" dirty="0">
                <a:solidFill>
                  <a:srgbClr val="FF0000"/>
                </a:solidFill>
                <a:latin typeface="Consolas" panose="020B0609020204030204" pitchFamily="49" charset="0"/>
              </a:rPr>
              <a:t> FontSize</a:t>
            </a:r>
            <a:r>
              <a:rPr lang="es-DO" sz="700" dirty="0">
                <a:solidFill>
                  <a:srgbClr val="0000FF"/>
                </a:solidFill>
                <a:latin typeface="Consolas" panose="020B0609020204030204" pitchFamily="49" charset="0"/>
              </a:rPr>
              <a:t>="26"</a:t>
            </a:r>
            <a:r>
              <a:rPr lang="es-DO" sz="700" dirty="0">
                <a:solidFill>
                  <a:srgbClr val="FF0000"/>
                </a:solidFill>
                <a:latin typeface="Consolas" panose="020B0609020204030204" pitchFamily="49" charset="0"/>
              </a:rPr>
              <a:t> TextColor</a:t>
            </a:r>
            <a:r>
              <a:rPr lang="es-DO" sz="700" dirty="0">
                <a:solidFill>
                  <a:srgbClr val="0000FF"/>
                </a:solidFill>
                <a:latin typeface="Consolas" panose="020B0609020204030204" pitchFamily="49" charset="0"/>
              </a:rPr>
              <a:t>="White"</a:t>
            </a:r>
            <a:r>
              <a:rPr lang="es-DO" sz="700" dirty="0">
                <a:solidFill>
                  <a:srgbClr val="000000"/>
                </a:solidFill>
                <a:latin typeface="Consolas" panose="020B0609020204030204" pitchFamily="49" charset="0"/>
              </a:rPr>
              <a:t> </a:t>
            </a:r>
            <a:r>
              <a:rPr lang="es-DO" sz="700" dirty="0">
                <a:solidFill>
                  <a:srgbClr val="FF0000"/>
                </a:solidFill>
                <a:latin typeface="Consolas" panose="020B0609020204030204" pitchFamily="49" charset="0"/>
              </a:rPr>
              <a:t> HorizontalTextAlignment</a:t>
            </a:r>
            <a:r>
              <a:rPr lang="es-DO" sz="700" dirty="0">
                <a:solidFill>
                  <a:srgbClr val="0000FF"/>
                </a:solidFill>
                <a:latin typeface="Consolas" panose="020B0609020204030204" pitchFamily="49" charset="0"/>
              </a:rPr>
              <a:t>="Center" /&gt;</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Frame</a:t>
            </a:r>
            <a:r>
              <a:rPr lang="es-DO" sz="700" dirty="0">
                <a:solidFill>
                  <a:srgbClr val="0000FF"/>
                </a:solidFill>
                <a:latin typeface="Consolas" panose="020B0609020204030204" pitchFamily="49" charset="0"/>
              </a:rPr>
              <a:t>&gt;</a:t>
            </a:r>
            <a:endParaRPr lang="es-DO" sz="700" dirty="0">
              <a:solidFill>
                <a:srgbClr val="000000"/>
              </a:solidFill>
              <a:latin typeface="Consolas" panose="020B0609020204030204" pitchFamily="49" charset="0"/>
            </a:endParaRPr>
          </a:p>
          <a:p>
            <a:r>
              <a:rPr lang="es-DO" sz="700" dirty="0">
                <a:solidFill>
                  <a:srgbClr val="0000FF"/>
                </a:solidFill>
                <a:latin typeface="Consolas" panose="020B0609020204030204" pitchFamily="49" charset="0"/>
              </a:rPr>
              <a:t>   &lt;</a:t>
            </a:r>
            <a:r>
              <a:rPr lang="es-DO" sz="700" dirty="0">
                <a:solidFill>
                  <a:srgbClr val="A31515"/>
                </a:solidFill>
                <a:latin typeface="Consolas" panose="020B0609020204030204" pitchFamily="49" charset="0"/>
              </a:rPr>
              <a:t>ScrollView</a:t>
            </a:r>
            <a:r>
              <a:rPr lang="es-DO" sz="700" dirty="0">
                <a:solidFill>
                  <a:srgbClr val="FF0000"/>
                </a:solidFill>
                <a:latin typeface="Consolas" panose="020B0609020204030204" pitchFamily="49" charset="0"/>
              </a:rPr>
              <a:t> Orientation</a:t>
            </a:r>
            <a:r>
              <a:rPr lang="es-DO" sz="700" dirty="0">
                <a:solidFill>
                  <a:srgbClr val="0000FF"/>
                </a:solidFill>
                <a:latin typeface="Consolas" panose="020B0609020204030204" pitchFamily="49" charset="0"/>
              </a:rPr>
              <a:t>="Both"&gt;</a:t>
            </a:r>
            <a:endParaRPr lang="es-DO" sz="700" dirty="0">
              <a:solidFill>
                <a:srgbClr val="000000"/>
              </a:solidFill>
              <a:latin typeface="Consolas" panose="020B0609020204030204" pitchFamily="49" charset="0"/>
            </a:endParaRPr>
          </a:p>
          <a:p>
            <a:r>
              <a:rPr lang="es-DO" sz="700" dirty="0">
                <a:solidFill>
                  <a:srgbClr val="0000FF"/>
                </a:solidFill>
                <a:latin typeface="Consolas" panose="020B0609020204030204" pitchFamily="49" charset="0"/>
              </a:rPr>
              <a:t>      &lt;</a:t>
            </a:r>
            <a:r>
              <a:rPr lang="es-DO" sz="700" dirty="0">
                <a:solidFill>
                  <a:srgbClr val="A31515"/>
                </a:solidFill>
                <a:latin typeface="Consolas" panose="020B0609020204030204" pitchFamily="49" charset="0"/>
              </a:rPr>
              <a:t>FlexLayout</a:t>
            </a:r>
            <a:r>
              <a:rPr lang="es-DO" sz="700" dirty="0">
                <a:solidFill>
                  <a:srgbClr val="0000FF"/>
                </a:solidFill>
                <a:latin typeface="Consolas" panose="020B0609020204030204" pitchFamily="49" charset="0"/>
              </a:rPr>
              <a:t>&gt;</a:t>
            </a:r>
            <a:r>
              <a:rPr lang="es-DO" sz="700" dirty="0">
                <a:solidFill>
                  <a:srgbClr val="000000"/>
                </a:solidFill>
                <a:latin typeface="Consolas" panose="020B0609020204030204" pitchFamily="49" charset="0"/>
              </a:rPr>
              <a:t>  </a:t>
            </a: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Frame</a:t>
            </a:r>
            <a:r>
              <a:rPr lang="es-DO" sz="700" dirty="0">
                <a:solidFill>
                  <a:srgbClr val="FF0000"/>
                </a:solidFill>
                <a:latin typeface="Consolas" panose="020B0609020204030204" pitchFamily="49" charset="0"/>
              </a:rPr>
              <a:t> WidthRequest</a:t>
            </a:r>
            <a:r>
              <a:rPr lang="es-DO" sz="700" dirty="0">
                <a:solidFill>
                  <a:srgbClr val="0000FF"/>
                </a:solidFill>
                <a:latin typeface="Consolas" panose="020B0609020204030204" pitchFamily="49" charset="0"/>
              </a:rPr>
              <a:t>="340"</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FF0000"/>
                </a:solidFill>
                <a:latin typeface="Consolas" panose="020B0609020204030204" pitchFamily="49" charset="0"/>
              </a:rPr>
              <a:t> HeightRequest</a:t>
            </a:r>
            <a:r>
              <a:rPr lang="es-DO" sz="700" dirty="0">
                <a:solidFill>
                  <a:srgbClr val="0000FF"/>
                </a:solidFill>
                <a:latin typeface="Consolas" panose="020B0609020204030204" pitchFamily="49" charset="0"/>
              </a:rPr>
              <a:t>="600"</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 &gt;</a:t>
            </a:r>
            <a:endParaRPr lang="es-DO" sz="700" dirty="0">
              <a:solidFill>
                <a:srgbClr val="000000"/>
              </a:solidFill>
              <a:latin typeface="Consolas" panose="020B0609020204030204" pitchFamily="49" charset="0"/>
            </a:endParaRPr>
          </a:p>
          <a:p>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FlexLayout</a:t>
            </a:r>
            <a:r>
              <a:rPr lang="es-DO" sz="700" dirty="0">
                <a:solidFill>
                  <a:srgbClr val="FF0000"/>
                </a:solidFill>
                <a:latin typeface="Consolas" panose="020B0609020204030204" pitchFamily="49" charset="0"/>
              </a:rPr>
              <a:t> Direction</a:t>
            </a:r>
            <a:r>
              <a:rPr lang="es-DO" sz="700" dirty="0">
                <a:solidFill>
                  <a:srgbClr val="0000FF"/>
                </a:solidFill>
                <a:latin typeface="Consolas" panose="020B0609020204030204" pitchFamily="49" charset="0"/>
              </a:rPr>
              <a:t>="Column"&gt;</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Label</a:t>
            </a:r>
            <a:r>
              <a:rPr lang="es-DO" sz="700" dirty="0">
                <a:solidFill>
                  <a:srgbClr val="FF0000"/>
                </a:solidFill>
                <a:latin typeface="Consolas" panose="020B0609020204030204" pitchFamily="49" charset="0"/>
              </a:rPr>
              <a:t> Text</a:t>
            </a:r>
            <a:r>
              <a:rPr lang="es-DO" sz="700" dirty="0">
                <a:solidFill>
                  <a:srgbClr val="0000FF"/>
                </a:solidFill>
                <a:latin typeface="Consolas" panose="020B0609020204030204" pitchFamily="49" charset="0"/>
              </a:rPr>
              <a:t>="Guido van Rossum"</a:t>
            </a:r>
            <a:r>
              <a:rPr lang="es-DO" sz="700" dirty="0">
                <a:solidFill>
                  <a:srgbClr val="FF0000"/>
                </a:solidFill>
                <a:latin typeface="Consolas" panose="020B0609020204030204" pitchFamily="49" charset="0"/>
              </a:rPr>
              <a:t> HorizontalTextAlignment</a:t>
            </a:r>
            <a:r>
              <a:rPr lang="es-DO" sz="700" dirty="0">
                <a:solidFill>
                  <a:srgbClr val="0000FF"/>
                </a:solidFill>
                <a:latin typeface="Consolas" panose="020B0609020204030204" pitchFamily="49" charset="0"/>
              </a:rPr>
              <a:t>="Center"</a:t>
            </a:r>
            <a:r>
              <a:rPr lang="es-DO" sz="700" dirty="0">
                <a:solidFill>
                  <a:srgbClr val="FF0000"/>
                </a:solidFill>
                <a:latin typeface="Consolas" panose="020B0609020204030204" pitchFamily="49" charset="0"/>
              </a:rPr>
              <a:t> FontSize</a:t>
            </a:r>
            <a:r>
              <a:rPr lang="es-DO" sz="700" dirty="0">
                <a:solidFill>
                  <a:srgbClr val="0000FF"/>
                </a:solidFill>
                <a:latin typeface="Consolas" panose="020B0609020204030204" pitchFamily="49" charset="0"/>
              </a:rPr>
              <a:t>="35"</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FF0000"/>
                </a:solidFill>
                <a:latin typeface="Consolas" panose="020B0609020204030204" pitchFamily="49" charset="0"/>
              </a:rPr>
              <a:t> Style</a:t>
            </a:r>
            <a:r>
              <a:rPr lang="es-DO" sz="700" dirty="0">
                <a:solidFill>
                  <a:srgbClr val="0000FF"/>
                </a:solidFill>
                <a:latin typeface="Consolas" panose="020B0609020204030204" pitchFamily="49" charset="0"/>
              </a:rPr>
              <a:t>="{</a:t>
            </a:r>
            <a:r>
              <a:rPr lang="es-DO" sz="700" dirty="0">
                <a:solidFill>
                  <a:srgbClr val="A31515"/>
                </a:solidFill>
                <a:latin typeface="Consolas" panose="020B0609020204030204" pitchFamily="49" charset="0"/>
              </a:rPr>
              <a:t>StaticResource</a:t>
            </a:r>
            <a:r>
              <a:rPr lang="es-DO" sz="700" dirty="0">
                <a:solidFill>
                  <a:srgbClr val="FF0000"/>
                </a:solidFill>
                <a:latin typeface="Consolas" panose="020B0609020204030204" pitchFamily="49" charset="0"/>
              </a:rPr>
              <a:t> headerLabel</a:t>
            </a:r>
            <a:r>
              <a:rPr lang="es-DO" sz="700" dirty="0">
                <a:solidFill>
                  <a:srgbClr val="0000FF"/>
                </a:solidFill>
                <a:latin typeface="Consolas" panose="020B0609020204030204" pitchFamily="49" charset="0"/>
              </a:rPr>
              <a:t>}" /&gt;</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Label</a:t>
            </a:r>
            <a:r>
              <a:rPr lang="es-DO" sz="700" dirty="0">
                <a:solidFill>
                  <a:srgbClr val="FF0000"/>
                </a:solidFill>
                <a:latin typeface="Consolas" panose="020B0609020204030204" pitchFamily="49" charset="0"/>
              </a:rPr>
              <a:t> Text</a:t>
            </a:r>
            <a:r>
              <a:rPr lang="es-DO" sz="700" dirty="0">
                <a:solidFill>
                  <a:srgbClr val="0000FF"/>
                </a:solidFill>
                <a:latin typeface="Consolas" panose="020B0609020204030204" pitchFamily="49" charset="0"/>
              </a:rPr>
              <a:t>="Guido Van Rossum es un informático, ​ conocido por ser el autor del lenguaje de Programación Python. Nació y creció en los Países Bajos el 31 de enero de 1956 (65 años)."</a:t>
            </a:r>
            <a:r>
              <a:rPr lang="es-DO" sz="700" dirty="0">
                <a:solidFill>
                  <a:srgbClr val="FF0000"/>
                </a:solidFill>
                <a:latin typeface="Consolas" panose="020B0609020204030204" pitchFamily="49" charset="0"/>
              </a:rPr>
              <a:t> FontFamily</a:t>
            </a:r>
            <a:r>
              <a:rPr lang="es-DO" sz="700" dirty="0">
                <a:solidFill>
                  <a:srgbClr val="0000FF"/>
                </a:solidFill>
                <a:latin typeface="Consolas" panose="020B0609020204030204" pitchFamily="49" charset="0"/>
              </a:rPr>
              <a:t>="25"/&gt;</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Label</a:t>
            </a:r>
            <a:r>
              <a:rPr lang="es-DO" sz="700" dirty="0">
                <a:solidFill>
                  <a:srgbClr val="FF0000"/>
                </a:solidFill>
                <a:latin typeface="Consolas" panose="020B0609020204030204" pitchFamily="49" charset="0"/>
              </a:rPr>
              <a:t> Text</a:t>
            </a:r>
            <a:r>
              <a:rPr lang="es-DO" sz="700" dirty="0">
                <a:solidFill>
                  <a:srgbClr val="0000FF"/>
                </a:solidFill>
                <a:latin typeface="Consolas" panose="020B0609020204030204" pitchFamily="49" charset="0"/>
              </a:rPr>
              <a:t>="  &amp;#x2022; Hermanos: Just van Rossum"</a:t>
            </a:r>
            <a:r>
              <a:rPr lang="es-DO" sz="700" dirty="0">
                <a:solidFill>
                  <a:srgbClr val="FF0000"/>
                </a:solidFill>
                <a:latin typeface="Consolas" panose="020B0609020204030204" pitchFamily="49" charset="0"/>
              </a:rPr>
              <a:t> FontFamily</a:t>
            </a:r>
            <a:r>
              <a:rPr lang="es-DO" sz="700" dirty="0">
                <a:solidFill>
                  <a:srgbClr val="0000FF"/>
                </a:solidFill>
                <a:latin typeface="Consolas" panose="020B0609020204030204" pitchFamily="49" charset="0"/>
              </a:rPr>
              <a:t>="25"/&gt;</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Label</a:t>
            </a:r>
            <a:r>
              <a:rPr lang="es-DO" sz="700" dirty="0">
                <a:solidFill>
                  <a:srgbClr val="FF0000"/>
                </a:solidFill>
                <a:latin typeface="Consolas" panose="020B0609020204030204" pitchFamily="49" charset="0"/>
              </a:rPr>
              <a:t> Text</a:t>
            </a:r>
            <a:r>
              <a:rPr lang="es-DO" sz="700" dirty="0">
                <a:solidFill>
                  <a:srgbClr val="0000FF"/>
                </a:solidFill>
                <a:latin typeface="Consolas" panose="020B0609020204030204" pitchFamily="49" charset="0"/>
              </a:rPr>
              <a:t>="  &amp;#x2022; Cónyuge: Kim Knapp (m. 2000)"</a:t>
            </a:r>
            <a:r>
              <a:rPr lang="es-DO" sz="700" dirty="0">
                <a:solidFill>
                  <a:srgbClr val="FF0000"/>
                </a:solidFill>
                <a:latin typeface="Consolas" panose="020B0609020204030204" pitchFamily="49" charset="0"/>
              </a:rPr>
              <a:t> FontFamily</a:t>
            </a:r>
            <a:r>
              <a:rPr lang="es-DO" sz="700" dirty="0">
                <a:solidFill>
                  <a:srgbClr val="0000FF"/>
                </a:solidFill>
                <a:latin typeface="Consolas" panose="020B0609020204030204" pitchFamily="49" charset="0"/>
              </a:rPr>
              <a:t>="25" /&gt;</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Label</a:t>
            </a:r>
            <a:r>
              <a:rPr lang="es-DO" sz="700" dirty="0">
                <a:solidFill>
                  <a:srgbClr val="FF0000"/>
                </a:solidFill>
                <a:latin typeface="Consolas" panose="020B0609020204030204" pitchFamily="49" charset="0"/>
              </a:rPr>
              <a:t> Text</a:t>
            </a:r>
            <a:r>
              <a:rPr lang="es-DO" sz="700" dirty="0">
                <a:solidFill>
                  <a:srgbClr val="0000FF"/>
                </a:solidFill>
                <a:latin typeface="Consolas" panose="020B0609020204030204" pitchFamily="49" charset="0"/>
              </a:rPr>
              <a:t>="  &amp;#x2022; Hijos: Orlijn Michiel Knapp-van Rossum"</a:t>
            </a:r>
            <a:r>
              <a:rPr lang="es-DO" sz="700" dirty="0">
                <a:solidFill>
                  <a:srgbClr val="FF0000"/>
                </a:solidFill>
                <a:latin typeface="Consolas" panose="020B0609020204030204" pitchFamily="49" charset="0"/>
              </a:rPr>
              <a:t> FontFamily</a:t>
            </a:r>
            <a:r>
              <a:rPr lang="es-DO" sz="700" dirty="0">
                <a:solidFill>
                  <a:srgbClr val="0000FF"/>
                </a:solidFill>
                <a:latin typeface="Consolas" panose="020B0609020204030204" pitchFamily="49" charset="0"/>
              </a:rPr>
              <a:t>="25"/&gt;</a:t>
            </a:r>
            <a:endParaRPr lang="es-DO" sz="700" dirty="0">
              <a:solidFill>
                <a:srgbClr val="000000"/>
              </a:solidFill>
              <a:latin typeface="Consolas" panose="020B0609020204030204" pitchFamily="49" charset="0"/>
            </a:endParaRPr>
          </a:p>
          <a:p>
            <a:r>
              <a:rPr lang="fr-FR" sz="700" dirty="0">
                <a:solidFill>
                  <a:srgbClr val="000000"/>
                </a:solidFill>
                <a:latin typeface="Consolas" panose="020B0609020204030204" pitchFamily="49" charset="0"/>
              </a:rPr>
              <a:t>                    </a:t>
            </a:r>
            <a:r>
              <a:rPr lang="fr-FR" sz="700" dirty="0">
                <a:solidFill>
                  <a:srgbClr val="0000FF"/>
                </a:solidFill>
                <a:latin typeface="Consolas" panose="020B0609020204030204" pitchFamily="49" charset="0"/>
              </a:rPr>
              <a:t>&lt;</a:t>
            </a:r>
            <a:r>
              <a:rPr lang="fr-FR" sz="700" dirty="0">
                <a:solidFill>
                  <a:srgbClr val="A31515"/>
                </a:solidFill>
                <a:latin typeface="Consolas" panose="020B0609020204030204" pitchFamily="49" charset="0"/>
              </a:rPr>
              <a:t>Image</a:t>
            </a:r>
            <a:r>
              <a:rPr lang="fr-FR" sz="700" dirty="0">
                <a:solidFill>
                  <a:srgbClr val="FF0000"/>
                </a:solidFill>
                <a:latin typeface="Consolas" panose="020B0609020204030204" pitchFamily="49" charset="0"/>
              </a:rPr>
              <a:t> Source</a:t>
            </a:r>
            <a:r>
              <a:rPr lang="fr-FR" sz="700" dirty="0">
                <a:solidFill>
                  <a:srgbClr val="0000FF"/>
                </a:solidFill>
                <a:latin typeface="Consolas" panose="020B0609020204030204" pitchFamily="49" charset="0"/>
              </a:rPr>
              <a:t>="https://cms.qz.com/wp-content/uploads/2019/05/Guido-van-Rossum-e1558635088256.jpg"</a:t>
            </a:r>
            <a:endParaRPr lang="fr-FR"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FF0000"/>
                </a:solidFill>
                <a:latin typeface="Consolas" panose="020B0609020204030204" pitchFamily="49" charset="0"/>
              </a:rPr>
              <a:t> WidthRequest</a:t>
            </a:r>
            <a:r>
              <a:rPr lang="es-DO" sz="700" dirty="0">
                <a:solidFill>
                  <a:srgbClr val="0000FF"/>
                </a:solidFill>
                <a:latin typeface="Consolas" panose="020B0609020204030204" pitchFamily="49" charset="0"/>
              </a:rPr>
              <a:t>="280"</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FF0000"/>
                </a:solidFill>
                <a:latin typeface="Consolas" panose="020B0609020204030204" pitchFamily="49" charset="0"/>
              </a:rPr>
              <a:t> HeightRequest</a:t>
            </a:r>
            <a:r>
              <a:rPr lang="es-DO" sz="700" dirty="0">
                <a:solidFill>
                  <a:srgbClr val="0000FF"/>
                </a:solidFill>
                <a:latin typeface="Consolas" panose="020B0609020204030204" pitchFamily="49" charset="0"/>
              </a:rPr>
              <a:t>="200" /&gt;</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Label</a:t>
            </a:r>
            <a:r>
              <a:rPr lang="es-DO" sz="700" dirty="0">
                <a:solidFill>
                  <a:srgbClr val="FF0000"/>
                </a:solidFill>
                <a:latin typeface="Consolas" panose="020B0609020204030204" pitchFamily="49" charset="0"/>
              </a:rPr>
              <a:t> FlexLayout.Grow</a:t>
            </a:r>
            <a:r>
              <a:rPr lang="es-DO" sz="700" dirty="0">
                <a:solidFill>
                  <a:srgbClr val="0000FF"/>
                </a:solidFill>
                <a:latin typeface="Consolas" panose="020B0609020204030204" pitchFamily="49" charset="0"/>
              </a:rPr>
              <a:t>="1" /&gt;</a:t>
            </a:r>
            <a:endParaRPr lang="es-DO" sz="700" dirty="0">
              <a:solidFill>
                <a:srgbClr val="000000"/>
              </a:solidFill>
              <a:latin typeface="Consolas" panose="020B0609020204030204" pitchFamily="49" charset="0"/>
            </a:endParaRPr>
          </a:p>
          <a:p>
            <a:r>
              <a:rPr lang="en-US" sz="700" dirty="0">
                <a:solidFill>
                  <a:srgbClr val="000000"/>
                </a:solidFill>
                <a:latin typeface="Consolas" panose="020B0609020204030204" pitchFamily="49" charset="0"/>
              </a:rPr>
              <a:t>                    </a:t>
            </a:r>
            <a:r>
              <a:rPr lang="en-US" sz="700" dirty="0">
                <a:solidFill>
                  <a:srgbClr val="0000FF"/>
                </a:solidFill>
                <a:latin typeface="Consolas" panose="020B0609020204030204" pitchFamily="49" charset="0"/>
              </a:rPr>
              <a:t>&lt;</a:t>
            </a:r>
            <a:r>
              <a:rPr lang="en-US" sz="700" dirty="0">
                <a:solidFill>
                  <a:srgbClr val="A31515"/>
                </a:solidFill>
                <a:latin typeface="Consolas" panose="020B0609020204030204" pitchFamily="49" charset="0"/>
              </a:rPr>
              <a:t>Button</a:t>
            </a:r>
            <a:r>
              <a:rPr lang="en-US" sz="700" dirty="0">
                <a:solidFill>
                  <a:srgbClr val="FF0000"/>
                </a:solidFill>
                <a:latin typeface="Consolas" panose="020B0609020204030204" pitchFamily="49" charset="0"/>
              </a:rPr>
              <a:t> x</a:t>
            </a:r>
            <a:r>
              <a:rPr lang="en-US" sz="700" dirty="0">
                <a:solidFill>
                  <a:srgbClr val="0000FF"/>
                </a:solidFill>
                <a:latin typeface="Consolas" panose="020B0609020204030204" pitchFamily="49" charset="0"/>
              </a:rPr>
              <a:t>:</a:t>
            </a:r>
            <a:r>
              <a:rPr lang="en-US" sz="700" dirty="0">
                <a:solidFill>
                  <a:srgbClr val="FF0000"/>
                </a:solidFill>
                <a:latin typeface="Consolas" panose="020B0609020204030204" pitchFamily="49" charset="0"/>
              </a:rPr>
              <a:t>Name</a:t>
            </a:r>
            <a:r>
              <a:rPr lang="en-US" sz="700" dirty="0">
                <a:solidFill>
                  <a:srgbClr val="0000FF"/>
                </a:solidFill>
                <a:latin typeface="Consolas" panose="020B0609020204030204" pitchFamily="49" charset="0"/>
              </a:rPr>
              <a:t>="btnLeerMas"</a:t>
            </a:r>
            <a:r>
              <a:rPr lang="en-US" sz="700" dirty="0">
                <a:solidFill>
                  <a:srgbClr val="FF0000"/>
                </a:solidFill>
                <a:latin typeface="Consolas" panose="020B0609020204030204" pitchFamily="49" charset="0"/>
              </a:rPr>
              <a:t> Clicked</a:t>
            </a:r>
            <a:r>
              <a:rPr lang="en-US" sz="700" dirty="0">
                <a:solidFill>
                  <a:srgbClr val="0000FF"/>
                </a:solidFill>
                <a:latin typeface="Consolas" panose="020B0609020204030204" pitchFamily="49" charset="0"/>
              </a:rPr>
              <a:t>="btnLeerMas_Clicked" /&gt;</a:t>
            </a:r>
            <a:endParaRPr lang="en-US"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FlexLayout</a:t>
            </a:r>
            <a:r>
              <a:rPr lang="es-DO" sz="700" dirty="0">
                <a:solidFill>
                  <a:srgbClr val="0000FF"/>
                </a:solidFill>
                <a:latin typeface="Consolas" panose="020B0609020204030204" pitchFamily="49" charset="0"/>
              </a:rPr>
              <a:t>&gt;</a:t>
            </a:r>
            <a:endParaRPr lang="es-DO" sz="700" dirty="0">
              <a:solidFill>
                <a:srgbClr val="000000"/>
              </a:solidFill>
              <a:latin typeface="Consolas" panose="020B0609020204030204" pitchFamily="49" charset="0"/>
            </a:endParaRPr>
          </a:p>
          <a:p>
            <a:r>
              <a:rPr lang="es-DO" sz="700" dirty="0">
                <a:solidFill>
                  <a:srgbClr val="000000"/>
                </a:solidFill>
                <a:latin typeface="Consolas" panose="020B0609020204030204" pitchFamily="49" charset="0"/>
              </a:rPr>
              <a:t>            </a:t>
            </a:r>
            <a:r>
              <a:rPr lang="es-DO" sz="700" dirty="0">
                <a:solidFill>
                  <a:srgbClr val="0000FF"/>
                </a:solidFill>
                <a:latin typeface="Consolas" panose="020B0609020204030204" pitchFamily="49" charset="0"/>
              </a:rPr>
              <a:t>&lt;/</a:t>
            </a:r>
            <a:r>
              <a:rPr lang="es-DO" sz="700" dirty="0">
                <a:solidFill>
                  <a:srgbClr val="A31515"/>
                </a:solidFill>
                <a:latin typeface="Consolas" panose="020B0609020204030204" pitchFamily="49" charset="0"/>
              </a:rPr>
              <a:t>Frame</a:t>
            </a:r>
            <a:r>
              <a:rPr lang="es-DO" sz="700" dirty="0">
                <a:solidFill>
                  <a:srgbClr val="0000FF"/>
                </a:solidFill>
                <a:latin typeface="Consolas" panose="020B0609020204030204" pitchFamily="49" charset="0"/>
              </a:rPr>
              <a:t>&gt;</a:t>
            </a:r>
          </a:p>
          <a:p>
            <a:endParaRPr lang="es-DO" sz="700" dirty="0">
              <a:solidFill>
                <a:srgbClr val="0000FF"/>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&lt;/</a:t>
            </a:r>
            <a:r>
              <a:rPr lang="es-DO" sz="800" dirty="0">
                <a:solidFill>
                  <a:srgbClr val="A31515"/>
                </a:solidFill>
                <a:latin typeface="Consolas" panose="020B0609020204030204" pitchFamily="49" charset="0"/>
              </a:rPr>
              <a:t>FlexLayout</a:t>
            </a:r>
            <a:r>
              <a:rPr lang="es-DO" sz="800" dirty="0">
                <a:solidFill>
                  <a:srgbClr val="0000FF"/>
                </a:solidFill>
                <a:latin typeface="Consolas" panose="020B0609020204030204" pitchFamily="49" charset="0"/>
              </a:rPr>
              <a:t>&gt;</a:t>
            </a:r>
          </a:p>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&lt;/</a:t>
            </a:r>
            <a:r>
              <a:rPr lang="es-DO" sz="800" dirty="0">
                <a:solidFill>
                  <a:srgbClr val="A31515"/>
                </a:solidFill>
                <a:latin typeface="Consolas" panose="020B0609020204030204" pitchFamily="49" charset="0"/>
              </a:rPr>
              <a:t>ScrollView</a:t>
            </a:r>
            <a:r>
              <a:rPr lang="es-DO" sz="800" dirty="0">
                <a:solidFill>
                  <a:srgbClr val="0000FF"/>
                </a:solidFill>
                <a:latin typeface="Consolas" panose="020B0609020204030204" pitchFamily="49" charset="0"/>
              </a:rPr>
              <a:t>&gt;</a:t>
            </a:r>
            <a:r>
              <a:rPr lang="es-DO" sz="800" dirty="0">
                <a:solidFill>
                  <a:srgbClr val="000000"/>
                </a:solidFill>
                <a:latin typeface="Consolas" panose="020B0609020204030204" pitchFamily="49" charset="0"/>
              </a:rPr>
              <a:t>    </a:t>
            </a:r>
          </a:p>
          <a:p>
            <a:r>
              <a:rPr lang="es-DO" sz="800" dirty="0">
                <a:solidFill>
                  <a:srgbClr val="0000FF"/>
                </a:solidFill>
                <a:latin typeface="Consolas" panose="020B0609020204030204" pitchFamily="49" charset="0"/>
              </a:rPr>
              <a:t>&lt;/</a:t>
            </a:r>
            <a:r>
              <a:rPr lang="es-DO" sz="800" dirty="0">
                <a:solidFill>
                  <a:srgbClr val="A31515"/>
                </a:solidFill>
                <a:latin typeface="Consolas" panose="020B0609020204030204" pitchFamily="49" charset="0"/>
              </a:rPr>
              <a:t>StackLayout</a:t>
            </a:r>
            <a:r>
              <a:rPr lang="es-DO" sz="8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p:txBody>
      </p:sp>
      <p:sp>
        <p:nvSpPr>
          <p:cNvPr id="4" name="Rectangle 1">
            <a:extLst>
              <a:ext uri="{FF2B5EF4-FFF2-40B4-BE49-F238E27FC236}">
                <a16:creationId xmlns:a16="http://schemas.microsoft.com/office/drawing/2014/main" id="{66532F69-2924-4F71-9572-510390D0D6B3}"/>
              </a:ext>
            </a:extLst>
          </p:cNvPr>
          <p:cNvSpPr>
            <a:spLocks noChangeArrowheads="1"/>
          </p:cNvSpPr>
          <p:nvPr/>
        </p:nvSpPr>
        <p:spPr bwMode="auto">
          <a:xfrm>
            <a:off x="125732" y="4112495"/>
            <a:ext cx="11756967"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DO" altLang="es-DO" sz="1200" b="0" i="0" u="none" strike="noStrike" cap="none" normalizeH="0" baseline="0" dirty="0">
                <a:ln>
                  <a:noFill/>
                </a:ln>
                <a:solidFill>
                  <a:schemeClr val="tx1"/>
                </a:solidFill>
                <a:effectLst/>
              </a:rPr>
              <a:t>Esto organiza elementos visuales relacionados con </a:t>
            </a:r>
            <a:r>
              <a:rPr kumimoji="0" lang="es-DO" altLang="es-DO" sz="1200" b="1" i="0" u="none" strike="noStrike" cap="none" normalizeH="0" baseline="0" dirty="0">
                <a:ln>
                  <a:noFill/>
                </a:ln>
                <a:solidFill>
                  <a:schemeClr val="tx1"/>
                </a:solidFill>
                <a:effectLst/>
              </a:rPr>
              <a:t>programadores famosos</a:t>
            </a:r>
            <a:r>
              <a:rPr kumimoji="0" lang="es-DO" altLang="es-DO" sz="1200" b="0" i="0" u="none" strike="noStrike" cap="none" normalizeH="0" baseline="0" dirty="0">
                <a:ln>
                  <a:noFill/>
                </a:ln>
                <a:solidFill>
                  <a:schemeClr val="tx1"/>
                </a:solidFill>
                <a:effectLst/>
              </a:rPr>
              <a:t>, específicamente </a:t>
            </a:r>
            <a:r>
              <a:rPr kumimoji="0" lang="es-DO" altLang="es-DO" sz="1200" b="1" i="0" u="none" strike="noStrike" cap="none" normalizeH="0" baseline="0" dirty="0">
                <a:ln>
                  <a:noFill/>
                </a:ln>
                <a:solidFill>
                  <a:schemeClr val="tx1"/>
                </a:solidFill>
                <a:effectLst/>
              </a:rPr>
              <a:t>Guido van Rossum</a:t>
            </a:r>
            <a:r>
              <a:rPr kumimoji="0" lang="es-DO" altLang="es-DO" sz="1200" b="0" i="0" u="none" strike="noStrike" cap="none" normalizeH="0" baseline="0" dirty="0">
                <a:ln>
                  <a:noFill/>
                </a:ln>
                <a:solidFill>
                  <a:schemeClr val="tx1"/>
                </a:solidFill>
                <a:effectLst/>
              </a:rPr>
              <a:t>, dentro de una estructura jerárquica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DO" altLang="es-DO" sz="12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s-DO" altLang="es-DO" sz="1200" b="1" i="0" u="none" strike="noStrike" cap="none" normalizeH="0" baseline="0" dirty="0">
                <a:ln>
                  <a:noFill/>
                </a:ln>
                <a:solidFill>
                  <a:schemeClr val="tx1"/>
                </a:solidFill>
                <a:effectLst/>
              </a:rPr>
              <a:t>StackLayout</a:t>
            </a:r>
            <a:r>
              <a:rPr kumimoji="0" lang="es-DO" altLang="es-DO" sz="1200" b="0" i="0" u="none" strike="noStrike" cap="none" normalizeH="0" baseline="0" dirty="0">
                <a:ln>
                  <a:noFill/>
                </a:ln>
                <a:solidFill>
                  <a:schemeClr val="tx1"/>
                </a:solidFill>
                <a:effectLst/>
              </a:rPr>
              <a:t>: El contenedor principal que organiza sus hijos de manera vertical.</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s-DO" altLang="es-DO" sz="1200" b="1" i="0" u="none" strike="noStrike" cap="none" normalizeH="0" baseline="0" dirty="0">
                <a:ln>
                  <a:noFill/>
                </a:ln>
                <a:solidFill>
                  <a:schemeClr val="tx1"/>
                </a:solidFill>
                <a:effectLst/>
              </a:rPr>
              <a:t>Frame (Encabezado)</a:t>
            </a:r>
            <a:r>
              <a:rPr kumimoji="0" lang="es-DO" altLang="es-DO" sz="1200" b="0" i="0" u="none" strike="noStrike" cap="none" normalizeH="0" baseline="0" dirty="0">
                <a:ln>
                  <a:noFill/>
                </a:ln>
                <a:solidFill>
                  <a:schemeClr val="tx1"/>
                </a:solidFill>
                <a:effectLst/>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200" b="0" i="0" u="none" strike="noStrike" cap="none" normalizeH="0" baseline="0" dirty="0">
                <a:ln>
                  <a:noFill/>
                </a:ln>
                <a:solidFill>
                  <a:schemeClr val="tx1"/>
                </a:solidFill>
                <a:effectLst/>
              </a:rPr>
              <a:t>Marco con borde naranja, esquinas redondeadas y sombra.</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200" b="0" i="0" u="none" strike="noStrike" cap="none" normalizeH="0" baseline="0" dirty="0">
                <a:ln>
                  <a:noFill/>
                </a:ln>
                <a:solidFill>
                  <a:schemeClr val="tx1"/>
                </a:solidFill>
                <a:effectLst/>
              </a:rPr>
              <a:t>Contiene un título centrado: </a:t>
            </a:r>
            <a:r>
              <a:rPr kumimoji="0" lang="es-DO" altLang="es-DO" sz="1200" b="1" i="0" u="none" strike="noStrike" cap="none" normalizeH="0" baseline="0" dirty="0">
                <a:ln>
                  <a:noFill/>
                </a:ln>
                <a:solidFill>
                  <a:schemeClr val="tx1"/>
                </a:solidFill>
                <a:effectLst/>
              </a:rPr>
              <a:t>"Programadores Famosos"</a:t>
            </a:r>
            <a:r>
              <a:rPr kumimoji="0" lang="es-DO" altLang="es-DO" sz="1200" b="0" i="0" u="none" strike="noStrike" cap="none" normalizeH="0" baseline="0" dirty="0">
                <a:ln>
                  <a:noFill/>
                </a:ln>
                <a:solidFill>
                  <a:schemeClr val="tx1"/>
                </a:solidFill>
                <a:effectLst/>
              </a:rPr>
              <a:t>.</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s-DO" altLang="es-DO" sz="1200" b="1" i="0" u="none" strike="noStrike" cap="none" normalizeH="0" baseline="0" dirty="0">
                <a:ln>
                  <a:noFill/>
                </a:ln>
                <a:solidFill>
                  <a:schemeClr val="tx1"/>
                </a:solidFill>
                <a:effectLst/>
              </a:rPr>
              <a:t>ScrollView</a:t>
            </a:r>
            <a:r>
              <a:rPr kumimoji="0" lang="es-DO" altLang="es-DO" sz="1200" b="0" i="0" u="none" strike="noStrike" cap="none" normalizeH="0" baseline="0" dirty="0">
                <a:ln>
                  <a:noFill/>
                </a:ln>
                <a:solidFill>
                  <a:schemeClr val="tx1"/>
                </a:solidFill>
                <a:effectLst/>
              </a:rPr>
              <a:t>: Permite desplazamiento tanto horizontal como vertical, útil para manejar contenidos extensos.</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s-DO" altLang="es-DO" sz="1200" b="1" i="0" u="none" strike="noStrike" cap="none" normalizeH="0" baseline="0" dirty="0">
                <a:ln>
                  <a:noFill/>
                </a:ln>
                <a:solidFill>
                  <a:schemeClr val="tx1"/>
                </a:solidFill>
                <a:effectLst/>
              </a:rPr>
              <a:t>Primer FlexLayout: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200" b="0" i="0" u="none" strike="noStrike" cap="none" normalizeH="0" baseline="0" dirty="0">
                <a:ln>
                  <a:noFill/>
                </a:ln>
                <a:solidFill>
                  <a:schemeClr val="tx1"/>
                </a:solidFill>
                <a:effectLst/>
              </a:rPr>
              <a:t>Dentro, un </a:t>
            </a:r>
            <a:r>
              <a:rPr kumimoji="0" lang="es-DO" altLang="es-DO" sz="1200" b="1" i="0" u="none" strike="noStrike" cap="none" normalizeH="0" baseline="0" dirty="0">
                <a:ln>
                  <a:noFill/>
                </a:ln>
                <a:solidFill>
                  <a:schemeClr val="tx1"/>
                </a:solidFill>
                <a:effectLst/>
              </a:rPr>
              <a:t>Frame</a:t>
            </a:r>
            <a:r>
              <a:rPr kumimoji="0" lang="es-DO" altLang="es-DO" sz="1200" b="0" i="0" u="none" strike="noStrike" cap="none" normalizeH="0" baseline="0" dirty="0">
                <a:ln>
                  <a:noFill/>
                </a:ln>
                <a:solidFill>
                  <a:schemeClr val="tx1"/>
                </a:solidFill>
                <a:effectLst/>
              </a:rPr>
              <a:t> organiza la información de </a:t>
            </a:r>
            <a:r>
              <a:rPr kumimoji="0" lang="es-DO" altLang="es-DO" sz="1200" b="1" i="0" u="none" strike="noStrike" cap="none" normalizeH="0" baseline="0" dirty="0">
                <a:ln>
                  <a:noFill/>
                </a:ln>
                <a:solidFill>
                  <a:schemeClr val="tx1"/>
                </a:solidFill>
                <a:effectLst/>
              </a:rPr>
              <a:t>Guido van Rossum</a:t>
            </a:r>
            <a:r>
              <a:rPr kumimoji="0" lang="es-DO" altLang="es-DO" sz="1200" b="0" i="0" u="none" strike="noStrike" cap="none" normalizeH="0" baseline="0" dirty="0">
                <a:ln>
                  <a:noFill/>
                </a:ln>
                <a:solidFill>
                  <a:schemeClr val="tx1"/>
                </a:solidFill>
                <a:effectLst/>
              </a:rPr>
              <a:t> con un diseño vertical (Direction="Column").</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s-DO" altLang="es-DO" sz="1200" b="0" i="0" u="none" strike="noStrike" cap="none" normalizeH="0" baseline="0" dirty="0">
                <a:ln>
                  <a:noFill/>
                </a:ln>
                <a:solidFill>
                  <a:schemeClr val="tx1"/>
                </a:solidFill>
                <a:effectLst/>
              </a:rPr>
              <a:t>Incluye: </a:t>
            </a:r>
          </a:p>
          <a:p>
            <a:pPr marL="914400" marR="0" lvl="2" indent="0" algn="just" defTabSz="914400" rtl="0" eaLnBrk="0" fontAlgn="base" latinLnBrk="0" hangingPunct="0">
              <a:lnSpc>
                <a:spcPct val="100000"/>
              </a:lnSpc>
              <a:spcBef>
                <a:spcPct val="0"/>
              </a:spcBef>
              <a:spcAft>
                <a:spcPct val="0"/>
              </a:spcAft>
              <a:buClrTx/>
              <a:buSzTx/>
              <a:buFontTx/>
              <a:buChar char="•"/>
              <a:tabLst/>
            </a:pPr>
            <a:r>
              <a:rPr kumimoji="0" lang="es-DO" altLang="es-DO" sz="1200" b="0" i="0" u="none" strike="noStrike" cap="none" normalizeH="0" baseline="0" dirty="0">
                <a:ln>
                  <a:noFill/>
                </a:ln>
                <a:solidFill>
                  <a:schemeClr val="tx1"/>
                </a:solidFill>
                <a:effectLst/>
              </a:rPr>
              <a:t>Títulos y descripciones sobre Guido, con su biografía básica y algunos detalles personales.</a:t>
            </a:r>
          </a:p>
          <a:p>
            <a:pPr marL="914400" marR="0" lvl="2" indent="0" algn="just" defTabSz="914400" rtl="0" eaLnBrk="0" fontAlgn="base" latinLnBrk="0" hangingPunct="0">
              <a:lnSpc>
                <a:spcPct val="100000"/>
              </a:lnSpc>
              <a:spcBef>
                <a:spcPct val="0"/>
              </a:spcBef>
              <a:spcAft>
                <a:spcPct val="0"/>
              </a:spcAft>
              <a:buClrTx/>
              <a:buSzTx/>
              <a:buFontTx/>
              <a:buChar char="•"/>
              <a:tabLst/>
            </a:pPr>
            <a:r>
              <a:rPr kumimoji="0" lang="es-DO" altLang="es-DO" sz="1200" b="0" i="0" u="none" strike="noStrike" cap="none" normalizeH="0" baseline="0" dirty="0">
                <a:ln>
                  <a:noFill/>
                </a:ln>
                <a:solidFill>
                  <a:schemeClr val="tx1"/>
                </a:solidFill>
                <a:effectLst/>
              </a:rPr>
              <a:t>Imagen de Guido van Rossum.</a:t>
            </a:r>
          </a:p>
          <a:p>
            <a:pPr marL="914400" marR="0" lvl="2" indent="0" algn="just" defTabSz="914400" rtl="0" eaLnBrk="0" fontAlgn="base" latinLnBrk="0" hangingPunct="0">
              <a:lnSpc>
                <a:spcPct val="100000"/>
              </a:lnSpc>
              <a:spcBef>
                <a:spcPct val="0"/>
              </a:spcBef>
              <a:spcAft>
                <a:spcPct val="0"/>
              </a:spcAft>
              <a:buClrTx/>
              <a:buSzTx/>
              <a:buFontTx/>
              <a:buChar char="•"/>
              <a:tabLst/>
            </a:pPr>
            <a:r>
              <a:rPr kumimoji="0" lang="es-DO" altLang="es-DO" sz="1200" b="0" i="0" u="none" strike="noStrike" cap="none" normalizeH="0" baseline="0" dirty="0">
                <a:ln>
                  <a:noFill/>
                </a:ln>
                <a:solidFill>
                  <a:schemeClr val="tx1"/>
                </a:solidFill>
                <a:effectLst/>
              </a:rPr>
              <a:t>Botón interactivo con el evento btnLeerMas_Clicked.</a:t>
            </a:r>
          </a:p>
        </p:txBody>
      </p:sp>
    </p:spTree>
    <p:extLst>
      <p:ext uri="{BB962C8B-B14F-4D97-AF65-F5344CB8AC3E}">
        <p14:creationId xmlns:p14="http://schemas.microsoft.com/office/powerpoint/2010/main" val="3414832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94ADE-7F6B-48F8-8A42-61412E89B571}"/>
              </a:ext>
            </a:extLst>
          </p:cNvPr>
          <p:cNvSpPr txBox="1"/>
          <p:nvPr/>
        </p:nvSpPr>
        <p:spPr>
          <a:xfrm>
            <a:off x="355022" y="120402"/>
            <a:ext cx="11301846" cy="6617196"/>
          </a:xfrm>
          <a:prstGeom prst="rect">
            <a:avLst/>
          </a:prstGeom>
          <a:noFill/>
        </p:spPr>
        <p:txBody>
          <a:bodyPr wrap="square">
            <a:spAutoFit/>
          </a:bodyPr>
          <a:lstStyle/>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StackLayout</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FF0000"/>
                </a:solidFill>
                <a:latin typeface="Consolas" panose="020B0609020204030204" pitchFamily="49" charset="0"/>
              </a:rPr>
              <a:t> BorderColor</a:t>
            </a:r>
            <a:r>
              <a:rPr lang="es-DO" sz="400" dirty="0">
                <a:solidFill>
                  <a:srgbClr val="0000FF"/>
                </a:solidFill>
                <a:latin typeface="Consolas" panose="020B0609020204030204" pitchFamily="49" charset="0"/>
              </a:rPr>
              <a:t>="Orange"</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CornerRadius</a:t>
            </a:r>
            <a:r>
              <a:rPr lang="es-DO" sz="400" dirty="0">
                <a:solidFill>
                  <a:srgbClr val="0000FF"/>
                </a:solidFill>
                <a:latin typeface="Consolas" panose="020B0609020204030204" pitchFamily="49" charset="0"/>
              </a:rPr>
              <a:t>="10"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HasShadow</a:t>
            </a:r>
            <a:r>
              <a:rPr lang="es-DO" sz="400" dirty="0">
                <a:solidFill>
                  <a:srgbClr val="0000FF"/>
                </a:solidFill>
                <a:latin typeface="Consolas" panose="020B0609020204030204" pitchFamily="49" charset="0"/>
              </a:rPr>
              <a:t>="True"</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BackgroundColor</a:t>
            </a:r>
            <a:r>
              <a:rPr lang="es-DO" sz="400" dirty="0">
                <a:solidFill>
                  <a:srgbClr val="0000FF"/>
                </a:solidFill>
                <a:latin typeface="Consolas" panose="020B0609020204030204" pitchFamily="49" charset="0"/>
              </a:rPr>
              <a:t>="#1B1464"&gt;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="Programadores Famosos"</a:t>
            </a:r>
            <a:r>
              <a:rPr lang="es-DO" sz="400" dirty="0">
                <a:solidFill>
                  <a:srgbClr val="FF0000"/>
                </a:solidFill>
                <a:latin typeface="Consolas" panose="020B0609020204030204" pitchFamily="49" charset="0"/>
              </a:rPr>
              <a:t> FontSize</a:t>
            </a:r>
            <a:r>
              <a:rPr lang="es-DO" sz="400" dirty="0">
                <a:solidFill>
                  <a:srgbClr val="0000FF"/>
                </a:solidFill>
                <a:latin typeface="Consolas" panose="020B0609020204030204" pitchFamily="49" charset="0"/>
              </a:rPr>
              <a:t>="26"</a:t>
            </a:r>
            <a:r>
              <a:rPr lang="es-DO" sz="400" dirty="0">
                <a:solidFill>
                  <a:srgbClr val="FF0000"/>
                </a:solidFill>
                <a:latin typeface="Consolas" panose="020B0609020204030204" pitchFamily="49" charset="0"/>
              </a:rPr>
              <a:t> TextColor</a:t>
            </a:r>
            <a:r>
              <a:rPr lang="es-DO" sz="400" dirty="0">
                <a:solidFill>
                  <a:srgbClr val="0000FF"/>
                </a:solidFill>
                <a:latin typeface="Consolas" panose="020B0609020204030204" pitchFamily="49" charset="0"/>
              </a:rPr>
              <a:t>="White"</a:t>
            </a:r>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HorizontalTextAlignment</a:t>
            </a:r>
            <a:r>
              <a:rPr lang="es-DO" sz="400" dirty="0">
                <a:solidFill>
                  <a:srgbClr val="0000FF"/>
                </a:solidFill>
                <a:latin typeface="Consolas" panose="020B0609020204030204" pitchFamily="49" charset="0"/>
              </a:rPr>
              <a:t>="Center"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ScrollView</a:t>
            </a:r>
            <a:r>
              <a:rPr lang="es-DO" sz="400" dirty="0">
                <a:solidFill>
                  <a:srgbClr val="FF0000"/>
                </a:solidFill>
                <a:latin typeface="Consolas" panose="020B0609020204030204" pitchFamily="49" charset="0"/>
              </a:rPr>
              <a:t> Orientation</a:t>
            </a:r>
            <a:r>
              <a:rPr lang="es-DO" sz="400" dirty="0">
                <a:solidFill>
                  <a:srgbClr val="0000FF"/>
                </a:solidFill>
                <a:latin typeface="Consolas" panose="020B0609020204030204" pitchFamily="49" charset="0"/>
              </a:rPr>
              <a:t>="Both"&gt;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p>
          <a:p>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FF0000"/>
                </a:solidFill>
                <a:latin typeface="Consolas" panose="020B0609020204030204" pitchFamily="49" charset="0"/>
              </a:rPr>
              <a:t> WidthRequest</a:t>
            </a:r>
            <a:r>
              <a:rPr lang="es-DO" sz="400" dirty="0">
                <a:solidFill>
                  <a:srgbClr val="0000FF"/>
                </a:solidFill>
                <a:latin typeface="Consolas" panose="020B0609020204030204" pitchFamily="49" charset="0"/>
              </a:rPr>
              <a:t>="340"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HeightRequest</a:t>
            </a:r>
            <a:r>
              <a:rPr lang="es-DO" sz="400" dirty="0">
                <a:solidFill>
                  <a:srgbClr val="0000FF"/>
                </a:solidFill>
                <a:latin typeface="Consolas" panose="020B0609020204030204" pitchFamily="49" charset="0"/>
              </a:rPr>
              <a:t>="600"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 &gt;</a:t>
            </a:r>
            <a:endParaRPr lang="es-DO" sz="400" dirty="0">
              <a:solidFill>
                <a:srgbClr val="000000"/>
              </a:solidFill>
              <a:latin typeface="Consolas" panose="020B0609020204030204" pitchFamily="49" charset="0"/>
            </a:endParaRPr>
          </a:p>
          <a:p>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FF0000"/>
                </a:solidFill>
                <a:latin typeface="Consolas" panose="020B0609020204030204" pitchFamily="49" charset="0"/>
              </a:rPr>
              <a:t> Direction</a:t>
            </a:r>
            <a:r>
              <a:rPr lang="es-DO" sz="400" dirty="0">
                <a:solidFill>
                  <a:srgbClr val="0000FF"/>
                </a:solidFill>
                <a:latin typeface="Consolas" panose="020B0609020204030204" pitchFamily="49" charset="0"/>
              </a:rPr>
              <a:t>="Column"&gt;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="Guido van Rossum"</a:t>
            </a:r>
            <a:r>
              <a:rPr lang="es-DO" sz="400" dirty="0">
                <a:solidFill>
                  <a:srgbClr val="FF0000"/>
                </a:solidFill>
                <a:latin typeface="Consolas" panose="020B0609020204030204" pitchFamily="49" charset="0"/>
              </a:rPr>
              <a:t> HorizontalTextAlignment</a:t>
            </a:r>
            <a:r>
              <a:rPr lang="es-DO" sz="400" dirty="0">
                <a:solidFill>
                  <a:srgbClr val="0000FF"/>
                </a:solidFill>
                <a:latin typeface="Consolas" panose="020B0609020204030204" pitchFamily="49" charset="0"/>
              </a:rPr>
              <a:t>="Center"</a:t>
            </a:r>
            <a:r>
              <a:rPr lang="es-DO" sz="400" dirty="0">
                <a:solidFill>
                  <a:srgbClr val="FF0000"/>
                </a:solidFill>
                <a:latin typeface="Consolas" panose="020B0609020204030204" pitchFamily="49" charset="0"/>
              </a:rPr>
              <a:t> FontSize</a:t>
            </a:r>
            <a:r>
              <a:rPr lang="es-DO" sz="400" dirty="0">
                <a:solidFill>
                  <a:srgbClr val="0000FF"/>
                </a:solidFill>
                <a:latin typeface="Consolas" panose="020B0609020204030204" pitchFamily="49" charset="0"/>
              </a:rPr>
              <a:t>="35"</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Style</a:t>
            </a:r>
            <a:r>
              <a:rPr lang="es-DO" sz="400" dirty="0">
                <a:solidFill>
                  <a:srgbClr val="0000FF"/>
                </a:solidFill>
                <a:latin typeface="Consolas" panose="020B0609020204030204" pitchFamily="49" charset="0"/>
              </a:rPr>
              <a:t>="{</a:t>
            </a:r>
            <a:r>
              <a:rPr lang="es-DO" sz="400" dirty="0">
                <a:solidFill>
                  <a:srgbClr val="A31515"/>
                </a:solidFill>
                <a:latin typeface="Consolas" panose="020B0609020204030204" pitchFamily="49" charset="0"/>
              </a:rPr>
              <a:t>StaticResource</a:t>
            </a:r>
            <a:r>
              <a:rPr lang="es-DO" sz="400" dirty="0">
                <a:solidFill>
                  <a:srgbClr val="FF0000"/>
                </a:solidFill>
                <a:latin typeface="Consolas" panose="020B0609020204030204" pitchFamily="49" charset="0"/>
              </a:rPr>
              <a:t> </a:t>
            </a:r>
            <a:r>
              <a:rPr lang="es-DO" sz="400" dirty="0" err="1">
                <a:solidFill>
                  <a:srgbClr val="FF0000"/>
                </a:solidFill>
                <a:latin typeface="Consolas" panose="020B0609020204030204" pitchFamily="49" charset="0"/>
              </a:rPr>
              <a:t>headerLabel</a:t>
            </a:r>
            <a:r>
              <a:rPr lang="es-DO" sz="400" dirty="0">
                <a:solidFill>
                  <a:srgbClr val="0000FF"/>
                </a:solidFill>
                <a:latin typeface="Consolas" panose="020B0609020204030204" pitchFamily="49" charset="0"/>
              </a:rPr>
              <a:t>}"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="Guido Van Rossum es un informático, ​ conocido por ser el autor del lenguaje de Programación Python. Nació y creció en los Países Bajos el 31 de enero de 1956 (65 años)."</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Hermanos: Just van Rossum"</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Cónyuge: Kim Knapp (m. 2000)"</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Hijos: Orlijn Michiel Knapp-van Rossum"</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fr-FR" sz="400" dirty="0">
                <a:solidFill>
                  <a:srgbClr val="000000"/>
                </a:solidFill>
                <a:latin typeface="Consolas" panose="020B0609020204030204" pitchFamily="49" charset="0"/>
              </a:rPr>
              <a:t>                    </a:t>
            </a:r>
            <a:r>
              <a:rPr lang="fr-FR" sz="400" dirty="0">
                <a:solidFill>
                  <a:srgbClr val="0000FF"/>
                </a:solidFill>
                <a:latin typeface="Consolas" panose="020B0609020204030204" pitchFamily="49" charset="0"/>
              </a:rPr>
              <a:t>&lt;</a:t>
            </a:r>
            <a:r>
              <a:rPr lang="fr-FR" sz="400" dirty="0">
                <a:solidFill>
                  <a:srgbClr val="A31515"/>
                </a:solidFill>
                <a:latin typeface="Consolas" panose="020B0609020204030204" pitchFamily="49" charset="0"/>
              </a:rPr>
              <a:t>Image</a:t>
            </a:r>
            <a:r>
              <a:rPr lang="fr-FR" sz="400" dirty="0">
                <a:solidFill>
                  <a:srgbClr val="FF0000"/>
                </a:solidFill>
                <a:latin typeface="Consolas" panose="020B0609020204030204" pitchFamily="49" charset="0"/>
              </a:rPr>
              <a:t> Source</a:t>
            </a:r>
            <a:r>
              <a:rPr lang="fr-FR" sz="400" dirty="0">
                <a:solidFill>
                  <a:srgbClr val="0000FF"/>
                </a:solidFill>
                <a:latin typeface="Consolas" panose="020B0609020204030204" pitchFamily="49" charset="0"/>
              </a:rPr>
              <a:t>="https://cms.qz.com/wp-content/uploads/2019/05/Guido-van-Rossum-e1558635088256.jpg"</a:t>
            </a:r>
            <a:endParaRPr lang="fr-FR"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WidthRequest</a:t>
            </a:r>
            <a:r>
              <a:rPr lang="es-DO" sz="400" dirty="0">
                <a:solidFill>
                  <a:srgbClr val="0000FF"/>
                </a:solidFill>
                <a:latin typeface="Consolas" panose="020B0609020204030204" pitchFamily="49" charset="0"/>
              </a:rPr>
              <a:t>="280"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HeightRequest</a:t>
            </a:r>
            <a:r>
              <a:rPr lang="es-DO" sz="400" dirty="0">
                <a:solidFill>
                  <a:srgbClr val="0000FF"/>
                </a:solidFill>
                <a:latin typeface="Consolas" panose="020B0609020204030204" pitchFamily="49" charset="0"/>
              </a:rPr>
              <a:t>="200"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FlexLayout.Grow</a:t>
            </a:r>
            <a:r>
              <a:rPr lang="es-DO" sz="400" dirty="0">
                <a:solidFill>
                  <a:srgbClr val="0000FF"/>
                </a:solidFill>
                <a:latin typeface="Consolas" panose="020B0609020204030204" pitchFamily="49" charset="0"/>
              </a:rPr>
              <a:t>="1" /&gt;</a:t>
            </a:r>
            <a:endParaRPr lang="es-DO" sz="400" dirty="0">
              <a:solidFill>
                <a:srgbClr val="000000"/>
              </a:solidFill>
              <a:latin typeface="Consolas" panose="020B0609020204030204" pitchFamily="49" charset="0"/>
            </a:endParaRPr>
          </a:p>
          <a:p>
            <a:r>
              <a:rPr lang="en-US" sz="400" dirty="0">
                <a:solidFill>
                  <a:srgbClr val="000000"/>
                </a:solidFill>
                <a:latin typeface="Consolas" panose="020B0609020204030204" pitchFamily="49" charset="0"/>
              </a:rPr>
              <a:t>                    </a:t>
            </a:r>
            <a:r>
              <a:rPr lang="en-US" sz="400" dirty="0">
                <a:solidFill>
                  <a:srgbClr val="0000FF"/>
                </a:solidFill>
                <a:latin typeface="Consolas" panose="020B0609020204030204" pitchFamily="49" charset="0"/>
              </a:rPr>
              <a:t>&lt;</a:t>
            </a:r>
            <a:r>
              <a:rPr lang="en-US" sz="400" dirty="0">
                <a:solidFill>
                  <a:srgbClr val="A31515"/>
                </a:solidFill>
                <a:latin typeface="Consolas" panose="020B0609020204030204" pitchFamily="49" charset="0"/>
              </a:rPr>
              <a:t>Button</a:t>
            </a:r>
            <a:r>
              <a:rPr lang="en-US" sz="400" dirty="0">
                <a:solidFill>
                  <a:srgbClr val="FF0000"/>
                </a:solidFill>
                <a:latin typeface="Consolas" panose="020B0609020204030204" pitchFamily="49" charset="0"/>
              </a:rPr>
              <a:t> x</a:t>
            </a:r>
            <a:r>
              <a:rPr lang="en-US" sz="400" dirty="0">
                <a:solidFill>
                  <a:srgbClr val="0000FF"/>
                </a:solidFill>
                <a:latin typeface="Consolas" panose="020B0609020204030204" pitchFamily="49" charset="0"/>
              </a:rPr>
              <a:t>:</a:t>
            </a:r>
            <a:r>
              <a:rPr lang="en-US" sz="400" dirty="0">
                <a:solidFill>
                  <a:srgbClr val="FF0000"/>
                </a:solidFill>
                <a:latin typeface="Consolas" panose="020B0609020204030204" pitchFamily="49" charset="0"/>
              </a:rPr>
              <a:t>Name</a:t>
            </a:r>
            <a:r>
              <a:rPr lang="en-US" sz="400" dirty="0">
                <a:solidFill>
                  <a:srgbClr val="0000FF"/>
                </a:solidFill>
                <a:latin typeface="Consolas" panose="020B0609020204030204" pitchFamily="49" charset="0"/>
              </a:rPr>
              <a:t>="btnLeerMas"</a:t>
            </a:r>
            <a:r>
              <a:rPr lang="en-US" sz="400" dirty="0">
                <a:solidFill>
                  <a:srgbClr val="FF0000"/>
                </a:solidFill>
                <a:latin typeface="Consolas" panose="020B0609020204030204" pitchFamily="49" charset="0"/>
              </a:rPr>
              <a:t> Clicked</a:t>
            </a:r>
            <a:r>
              <a:rPr lang="en-US" sz="400" dirty="0">
                <a:solidFill>
                  <a:srgbClr val="0000FF"/>
                </a:solidFill>
                <a:latin typeface="Consolas" panose="020B0609020204030204" pitchFamily="49" charset="0"/>
              </a:rPr>
              <a:t>="btnLeerMas_Clicked" /&gt;</a:t>
            </a:r>
            <a:endParaRPr lang="en-US"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FF0000"/>
                </a:solidFill>
                <a:latin typeface="Consolas" panose="020B0609020204030204" pitchFamily="49" charset="0"/>
              </a:rPr>
              <a:t> WidthRequest</a:t>
            </a:r>
            <a:r>
              <a:rPr lang="es-DO" sz="400" dirty="0">
                <a:solidFill>
                  <a:srgbClr val="0000FF"/>
                </a:solidFill>
                <a:latin typeface="Consolas" panose="020B0609020204030204" pitchFamily="49" charset="0"/>
              </a:rPr>
              <a:t>="340"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HeightRequest</a:t>
            </a:r>
            <a:r>
              <a:rPr lang="es-DO" sz="400" dirty="0">
                <a:solidFill>
                  <a:srgbClr val="0000FF"/>
                </a:solidFill>
                <a:latin typeface="Consolas" panose="020B0609020204030204" pitchFamily="49" charset="0"/>
              </a:rPr>
              <a:t>="600"&gt;</a:t>
            </a:r>
            <a:endParaRPr lang="es-DO" sz="400" dirty="0">
              <a:solidFill>
                <a:srgbClr val="000000"/>
              </a:solidFill>
              <a:latin typeface="Consolas" panose="020B0609020204030204" pitchFamily="49" charset="0"/>
            </a:endParaRPr>
          </a:p>
          <a:p>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FF0000"/>
                </a:solidFill>
                <a:latin typeface="Consolas" panose="020B0609020204030204" pitchFamily="49" charset="0"/>
              </a:rPr>
              <a:t> Direction</a:t>
            </a:r>
            <a:r>
              <a:rPr lang="es-DO" sz="400" dirty="0">
                <a:solidFill>
                  <a:srgbClr val="0000FF"/>
                </a:solidFill>
                <a:latin typeface="Consolas" panose="020B0609020204030204" pitchFamily="49" charset="0"/>
              </a:rPr>
              <a:t>="Column"&gt;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="Brendan Eich"</a:t>
            </a:r>
            <a:r>
              <a:rPr lang="es-DO" sz="400" dirty="0">
                <a:solidFill>
                  <a:srgbClr val="FF0000"/>
                </a:solidFill>
                <a:latin typeface="Consolas" panose="020B0609020204030204" pitchFamily="49" charset="0"/>
              </a:rPr>
              <a:t> HorizontalTextAlignment</a:t>
            </a:r>
            <a:r>
              <a:rPr lang="es-DO" sz="400" dirty="0">
                <a:solidFill>
                  <a:srgbClr val="0000FF"/>
                </a:solidFill>
                <a:latin typeface="Consolas" panose="020B0609020204030204" pitchFamily="49" charset="0"/>
              </a:rPr>
              <a:t>="Center"</a:t>
            </a:r>
            <a:r>
              <a:rPr lang="es-DO" sz="400" dirty="0">
                <a:solidFill>
                  <a:srgbClr val="FF0000"/>
                </a:solidFill>
                <a:latin typeface="Consolas" panose="020B0609020204030204" pitchFamily="49" charset="0"/>
              </a:rPr>
              <a:t> FontSize</a:t>
            </a:r>
            <a:r>
              <a:rPr lang="es-DO" sz="400" dirty="0">
                <a:solidFill>
                  <a:srgbClr val="0000FF"/>
                </a:solidFill>
                <a:latin typeface="Consolas" panose="020B0609020204030204" pitchFamily="49" charset="0"/>
              </a:rPr>
              <a:t>="35"</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Style</a:t>
            </a:r>
            <a:r>
              <a:rPr lang="es-DO" sz="400" dirty="0">
                <a:solidFill>
                  <a:srgbClr val="0000FF"/>
                </a:solidFill>
                <a:latin typeface="Consolas" panose="020B0609020204030204" pitchFamily="49" charset="0"/>
              </a:rPr>
              <a:t>="{</a:t>
            </a:r>
            <a:r>
              <a:rPr lang="es-DO" sz="400" dirty="0">
                <a:solidFill>
                  <a:srgbClr val="A31515"/>
                </a:solidFill>
                <a:latin typeface="Consolas" panose="020B0609020204030204" pitchFamily="49" charset="0"/>
              </a:rPr>
              <a:t>StaticResource</a:t>
            </a:r>
            <a:r>
              <a:rPr lang="es-DO" sz="400" dirty="0">
                <a:solidFill>
                  <a:srgbClr val="FF0000"/>
                </a:solidFill>
                <a:latin typeface="Consolas" panose="020B0609020204030204" pitchFamily="49" charset="0"/>
              </a:rPr>
              <a:t> headerLabel</a:t>
            </a:r>
            <a:r>
              <a:rPr lang="es-DO" sz="400" dirty="0">
                <a:solidFill>
                  <a:srgbClr val="0000FF"/>
                </a:solidFill>
                <a:latin typeface="Consolas" panose="020B0609020204030204" pitchFamily="49" charset="0"/>
              </a:rPr>
              <a:t>}"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="Brendan Eich es un programador estadounidense conocido por inventar el lenguaje de programación JavaScript. Nacimiento: 4 de julio de 1961 (edad 59 años), Pittsburgh, Pensilvania, Estados Unidos"</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Cónyuge: Eleanor Eich"</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Conocido por: Mozilla, Brave, JavaScript"</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Educación: Universidad de Illinois y  Santa Clara"</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fr-FR" sz="400" dirty="0">
                <a:solidFill>
                  <a:srgbClr val="000000"/>
                </a:solidFill>
                <a:latin typeface="Consolas" panose="020B0609020204030204" pitchFamily="49" charset="0"/>
              </a:rPr>
              <a:t>                  </a:t>
            </a:r>
            <a:r>
              <a:rPr lang="fr-FR" sz="400" dirty="0">
                <a:solidFill>
                  <a:srgbClr val="0000FF"/>
                </a:solidFill>
                <a:latin typeface="Consolas" panose="020B0609020204030204" pitchFamily="49" charset="0"/>
              </a:rPr>
              <a:t>&lt;</a:t>
            </a:r>
            <a:r>
              <a:rPr lang="fr-FR" sz="400" dirty="0">
                <a:solidFill>
                  <a:srgbClr val="A31515"/>
                </a:solidFill>
                <a:latin typeface="Consolas" panose="020B0609020204030204" pitchFamily="49" charset="0"/>
              </a:rPr>
              <a:t>Image</a:t>
            </a:r>
            <a:r>
              <a:rPr lang="fr-FR" sz="400" dirty="0">
                <a:solidFill>
                  <a:srgbClr val="FF0000"/>
                </a:solidFill>
                <a:latin typeface="Consolas" panose="020B0609020204030204" pitchFamily="49" charset="0"/>
              </a:rPr>
              <a:t> Source</a:t>
            </a:r>
            <a:r>
              <a:rPr lang="fr-FR" sz="400" dirty="0">
                <a:solidFill>
                  <a:srgbClr val="0000FF"/>
                </a:solidFill>
                <a:latin typeface="Consolas" panose="020B0609020204030204" pitchFamily="49" charset="0"/>
              </a:rPr>
              <a:t>="https://upload.wikimedia.org/wikipedia/commons/d/d1/Brendan_Eich_Mozilla_Foundation_official_photo.jpg"</a:t>
            </a:r>
            <a:endParaRPr lang="fr-FR"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WidthRequest</a:t>
            </a:r>
            <a:r>
              <a:rPr lang="es-DO" sz="400" dirty="0">
                <a:solidFill>
                  <a:srgbClr val="0000FF"/>
                </a:solidFill>
                <a:latin typeface="Consolas" panose="020B0609020204030204" pitchFamily="49" charset="0"/>
              </a:rPr>
              <a:t>="160"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HeightRequest</a:t>
            </a:r>
            <a:r>
              <a:rPr lang="es-DO" sz="400" dirty="0">
                <a:solidFill>
                  <a:srgbClr val="0000FF"/>
                </a:solidFill>
                <a:latin typeface="Consolas" panose="020B0609020204030204" pitchFamily="49" charset="0"/>
              </a:rPr>
              <a:t>="200"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FlexLayout.Grow</a:t>
            </a:r>
            <a:r>
              <a:rPr lang="es-DO" sz="400" dirty="0">
                <a:solidFill>
                  <a:srgbClr val="0000FF"/>
                </a:solidFill>
                <a:latin typeface="Consolas" panose="020B0609020204030204" pitchFamily="49" charset="0"/>
              </a:rPr>
              <a:t>="1" /&gt;</a:t>
            </a:r>
            <a:endParaRPr lang="es-DO" sz="400" dirty="0">
              <a:solidFill>
                <a:srgbClr val="000000"/>
              </a:solidFill>
              <a:latin typeface="Consolas" panose="020B0609020204030204" pitchFamily="49" charset="0"/>
            </a:endParaRPr>
          </a:p>
          <a:p>
            <a:r>
              <a:rPr lang="en-US" sz="400" dirty="0">
                <a:solidFill>
                  <a:srgbClr val="000000"/>
                </a:solidFill>
                <a:latin typeface="Consolas" panose="020B0609020204030204" pitchFamily="49" charset="0"/>
              </a:rPr>
              <a:t>                        </a:t>
            </a:r>
            <a:r>
              <a:rPr lang="en-US" sz="400" dirty="0">
                <a:solidFill>
                  <a:srgbClr val="0000FF"/>
                </a:solidFill>
                <a:latin typeface="Consolas" panose="020B0609020204030204" pitchFamily="49" charset="0"/>
              </a:rPr>
              <a:t>&lt;</a:t>
            </a:r>
            <a:r>
              <a:rPr lang="en-US" sz="400" dirty="0">
                <a:solidFill>
                  <a:srgbClr val="A31515"/>
                </a:solidFill>
                <a:latin typeface="Consolas" panose="020B0609020204030204" pitchFamily="49" charset="0"/>
              </a:rPr>
              <a:t>Button</a:t>
            </a:r>
            <a:r>
              <a:rPr lang="en-US" sz="400" dirty="0">
                <a:solidFill>
                  <a:srgbClr val="FF0000"/>
                </a:solidFill>
                <a:latin typeface="Consolas" panose="020B0609020204030204" pitchFamily="49" charset="0"/>
              </a:rPr>
              <a:t> x</a:t>
            </a:r>
            <a:r>
              <a:rPr lang="en-US" sz="400" dirty="0">
                <a:solidFill>
                  <a:srgbClr val="0000FF"/>
                </a:solidFill>
                <a:latin typeface="Consolas" panose="020B0609020204030204" pitchFamily="49" charset="0"/>
              </a:rPr>
              <a:t>:</a:t>
            </a:r>
            <a:r>
              <a:rPr lang="en-US" sz="400" dirty="0">
                <a:solidFill>
                  <a:srgbClr val="FF0000"/>
                </a:solidFill>
                <a:latin typeface="Consolas" panose="020B0609020204030204" pitchFamily="49" charset="0"/>
              </a:rPr>
              <a:t>Name</a:t>
            </a:r>
            <a:r>
              <a:rPr lang="en-US" sz="400" dirty="0">
                <a:solidFill>
                  <a:srgbClr val="0000FF"/>
                </a:solidFill>
                <a:latin typeface="Consolas" panose="020B0609020204030204" pitchFamily="49" charset="0"/>
              </a:rPr>
              <a:t>="btnLeerMas1"</a:t>
            </a:r>
            <a:r>
              <a:rPr lang="en-US" sz="400" dirty="0">
                <a:solidFill>
                  <a:srgbClr val="FF0000"/>
                </a:solidFill>
                <a:latin typeface="Consolas" panose="020B0609020204030204" pitchFamily="49" charset="0"/>
              </a:rPr>
              <a:t> Clicked</a:t>
            </a:r>
            <a:r>
              <a:rPr lang="en-US" sz="400" dirty="0">
                <a:solidFill>
                  <a:srgbClr val="0000FF"/>
                </a:solidFill>
                <a:latin typeface="Consolas" panose="020B0609020204030204" pitchFamily="49" charset="0"/>
              </a:rPr>
              <a:t>="btnLeerMas1_Clicked" /&gt;</a:t>
            </a:r>
            <a:endParaRPr lang="en-US"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FF0000"/>
                </a:solidFill>
                <a:latin typeface="Consolas" panose="020B0609020204030204" pitchFamily="49" charset="0"/>
              </a:rPr>
              <a:t> WidthRequest</a:t>
            </a:r>
            <a:r>
              <a:rPr lang="es-DO" sz="400" dirty="0">
                <a:solidFill>
                  <a:srgbClr val="0000FF"/>
                </a:solidFill>
                <a:latin typeface="Consolas" panose="020B0609020204030204" pitchFamily="49" charset="0"/>
              </a:rPr>
              <a:t>="330"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HeightRequest</a:t>
            </a:r>
            <a:r>
              <a:rPr lang="es-DO" sz="400" dirty="0">
                <a:solidFill>
                  <a:srgbClr val="0000FF"/>
                </a:solidFill>
                <a:latin typeface="Consolas" panose="020B0609020204030204" pitchFamily="49" charset="0"/>
              </a:rPr>
              <a:t>="600"&gt;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FF0000"/>
                </a:solidFill>
                <a:latin typeface="Consolas" panose="020B0609020204030204" pitchFamily="49" charset="0"/>
              </a:rPr>
              <a:t> Direction</a:t>
            </a:r>
            <a:r>
              <a:rPr lang="es-DO" sz="400" dirty="0">
                <a:solidFill>
                  <a:srgbClr val="0000FF"/>
                </a:solidFill>
                <a:latin typeface="Consolas" panose="020B0609020204030204" pitchFamily="49" charset="0"/>
              </a:rPr>
              <a:t>="Column"&gt;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="Rasmus Lerdorf"</a:t>
            </a:r>
            <a:r>
              <a:rPr lang="es-DO" sz="400" dirty="0">
                <a:solidFill>
                  <a:srgbClr val="FF0000"/>
                </a:solidFill>
                <a:latin typeface="Consolas" panose="020B0609020204030204" pitchFamily="49" charset="0"/>
              </a:rPr>
              <a:t> HorizontalTextAlignment</a:t>
            </a:r>
            <a:r>
              <a:rPr lang="es-DO" sz="400" dirty="0">
                <a:solidFill>
                  <a:srgbClr val="0000FF"/>
                </a:solidFill>
                <a:latin typeface="Consolas" panose="020B0609020204030204" pitchFamily="49" charset="0"/>
              </a:rPr>
              <a:t>="Center"</a:t>
            </a:r>
            <a:r>
              <a:rPr lang="es-DO" sz="400" dirty="0">
                <a:solidFill>
                  <a:srgbClr val="FF0000"/>
                </a:solidFill>
                <a:latin typeface="Consolas" panose="020B0609020204030204" pitchFamily="49" charset="0"/>
              </a:rPr>
              <a:t> FontSize</a:t>
            </a:r>
            <a:r>
              <a:rPr lang="es-DO" sz="400" dirty="0">
                <a:solidFill>
                  <a:srgbClr val="0000FF"/>
                </a:solidFill>
                <a:latin typeface="Consolas" panose="020B0609020204030204" pitchFamily="49" charset="0"/>
              </a:rPr>
              <a:t>="35"</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Style</a:t>
            </a:r>
            <a:r>
              <a:rPr lang="es-DO" sz="400" dirty="0">
                <a:solidFill>
                  <a:srgbClr val="0000FF"/>
                </a:solidFill>
                <a:latin typeface="Consolas" panose="020B0609020204030204" pitchFamily="49" charset="0"/>
              </a:rPr>
              <a:t>="{</a:t>
            </a:r>
            <a:r>
              <a:rPr lang="es-DO" sz="400" dirty="0">
                <a:solidFill>
                  <a:srgbClr val="A31515"/>
                </a:solidFill>
                <a:latin typeface="Consolas" panose="020B0609020204030204" pitchFamily="49" charset="0"/>
              </a:rPr>
              <a:t>StaticResource</a:t>
            </a:r>
            <a:r>
              <a:rPr lang="es-DO" sz="400" dirty="0">
                <a:solidFill>
                  <a:srgbClr val="FF0000"/>
                </a:solidFill>
                <a:latin typeface="Consolas" panose="020B0609020204030204" pitchFamily="49" charset="0"/>
              </a:rPr>
              <a:t> headerLabel</a:t>
            </a:r>
            <a:r>
              <a:rPr lang="es-DO" sz="400" dirty="0">
                <a:solidFill>
                  <a:srgbClr val="0000FF"/>
                </a:solidFill>
                <a:latin typeface="Consolas" panose="020B0609020204030204" pitchFamily="49" charset="0"/>
              </a:rPr>
              <a:t>}"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="Rasmus Lerdorf es un programador informático nacido en Groenlandia creador de la primera versión del lenguaje de programación PHP, Nacimiento: 22 de noviembre de 1968 (edad 52 años),Qeqertarsuaq (Godhavn), Groenlandia"</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Sitio web: www.mozilla.org"</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CónyugeChristine"</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 /&gt;</a:t>
            </a:r>
            <a:endParaRPr lang="es-DO" sz="400" dirty="0">
              <a:solidFill>
                <a:srgbClr val="000000"/>
              </a:solidFill>
              <a:latin typeface="Consolas" panose="020B0609020204030204" pitchFamily="49" charset="0"/>
            </a:endParaRPr>
          </a:p>
          <a:p>
            <a:r>
              <a:rPr lang="en-US" sz="400" dirty="0">
                <a:solidFill>
                  <a:srgbClr val="000000"/>
                </a:solidFill>
                <a:latin typeface="Consolas" panose="020B0609020204030204" pitchFamily="49" charset="0"/>
              </a:rPr>
              <a:t>                        </a:t>
            </a:r>
            <a:r>
              <a:rPr lang="en-US" sz="400" dirty="0">
                <a:solidFill>
                  <a:srgbClr val="0000FF"/>
                </a:solidFill>
                <a:latin typeface="Consolas" panose="020B0609020204030204" pitchFamily="49" charset="0"/>
              </a:rPr>
              <a:t>&lt;</a:t>
            </a:r>
            <a:r>
              <a:rPr lang="en-US" sz="400" dirty="0">
                <a:solidFill>
                  <a:srgbClr val="A31515"/>
                </a:solidFill>
                <a:latin typeface="Consolas" panose="020B0609020204030204" pitchFamily="49" charset="0"/>
              </a:rPr>
              <a:t>Label</a:t>
            </a:r>
            <a:r>
              <a:rPr lang="en-US" sz="400" dirty="0">
                <a:solidFill>
                  <a:srgbClr val="FF0000"/>
                </a:solidFill>
                <a:latin typeface="Consolas" panose="020B0609020204030204" pitchFamily="49" charset="0"/>
              </a:rPr>
              <a:t> Text</a:t>
            </a:r>
            <a:r>
              <a:rPr lang="en-US" sz="400" dirty="0">
                <a:solidFill>
                  <a:srgbClr val="0000FF"/>
                </a:solidFill>
                <a:latin typeface="Consolas" panose="020B0609020204030204" pitchFamily="49" charset="0"/>
              </a:rPr>
              <a:t>="  &amp;#x2022; Educación: King City Secondary School, Universidad de Waterloo"</a:t>
            </a:r>
            <a:r>
              <a:rPr lang="en-US" sz="400" dirty="0">
                <a:solidFill>
                  <a:srgbClr val="FF0000"/>
                </a:solidFill>
                <a:latin typeface="Consolas" panose="020B0609020204030204" pitchFamily="49" charset="0"/>
              </a:rPr>
              <a:t> FontFamily</a:t>
            </a:r>
            <a:r>
              <a:rPr lang="en-US" sz="400" dirty="0">
                <a:solidFill>
                  <a:srgbClr val="0000FF"/>
                </a:solidFill>
                <a:latin typeface="Consolas" panose="020B0609020204030204" pitchFamily="49" charset="0"/>
              </a:rPr>
              <a:t>="25"/&gt;</a:t>
            </a:r>
            <a:endParaRPr lang="en-US" sz="400" dirty="0">
              <a:solidFill>
                <a:srgbClr val="000000"/>
              </a:solidFill>
              <a:latin typeface="Consolas" panose="020B0609020204030204" pitchFamily="49" charset="0"/>
            </a:endParaRPr>
          </a:p>
          <a:p>
            <a:r>
              <a:rPr lang="fr-FR" sz="400" dirty="0">
                <a:solidFill>
                  <a:srgbClr val="000000"/>
                </a:solidFill>
                <a:latin typeface="Consolas" panose="020B0609020204030204" pitchFamily="49" charset="0"/>
              </a:rPr>
              <a:t>                        </a:t>
            </a:r>
            <a:r>
              <a:rPr lang="fr-FR" sz="400" dirty="0">
                <a:solidFill>
                  <a:srgbClr val="0000FF"/>
                </a:solidFill>
                <a:latin typeface="Consolas" panose="020B0609020204030204" pitchFamily="49" charset="0"/>
              </a:rPr>
              <a:t>&lt;</a:t>
            </a:r>
            <a:r>
              <a:rPr lang="fr-FR" sz="400" dirty="0">
                <a:solidFill>
                  <a:srgbClr val="A31515"/>
                </a:solidFill>
                <a:latin typeface="Consolas" panose="020B0609020204030204" pitchFamily="49" charset="0"/>
              </a:rPr>
              <a:t>Image</a:t>
            </a:r>
            <a:r>
              <a:rPr lang="fr-FR" sz="400" dirty="0">
                <a:solidFill>
                  <a:srgbClr val="FF0000"/>
                </a:solidFill>
                <a:latin typeface="Consolas" panose="020B0609020204030204" pitchFamily="49" charset="0"/>
              </a:rPr>
              <a:t> Source</a:t>
            </a:r>
            <a:r>
              <a:rPr lang="fr-FR" sz="400" dirty="0">
                <a:solidFill>
                  <a:srgbClr val="0000FF"/>
                </a:solidFill>
                <a:latin typeface="Consolas" panose="020B0609020204030204" pitchFamily="49" charset="0"/>
              </a:rPr>
              <a:t>="https://uwaterloo.ca/engineering/sites/ca.engineering/files/uploads/images/rasmus_lerdorf_-_head_shot.jpg"</a:t>
            </a:r>
            <a:endParaRPr lang="fr-FR"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WidthRequest</a:t>
            </a:r>
            <a:r>
              <a:rPr lang="es-DO" sz="400" dirty="0">
                <a:solidFill>
                  <a:srgbClr val="0000FF"/>
                </a:solidFill>
                <a:latin typeface="Consolas" panose="020B0609020204030204" pitchFamily="49" charset="0"/>
              </a:rPr>
              <a:t>="280"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HeightRequest</a:t>
            </a:r>
            <a:r>
              <a:rPr lang="es-DO" sz="400" dirty="0">
                <a:solidFill>
                  <a:srgbClr val="0000FF"/>
                </a:solidFill>
                <a:latin typeface="Consolas" panose="020B0609020204030204" pitchFamily="49" charset="0"/>
              </a:rPr>
              <a:t>="200"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FlexLayout.Grow</a:t>
            </a:r>
            <a:r>
              <a:rPr lang="es-DO" sz="400" dirty="0">
                <a:solidFill>
                  <a:srgbClr val="0000FF"/>
                </a:solidFill>
                <a:latin typeface="Consolas" panose="020B0609020204030204" pitchFamily="49" charset="0"/>
              </a:rPr>
              <a:t>="1" /&gt;</a:t>
            </a:r>
            <a:endParaRPr lang="es-DO" sz="400" dirty="0">
              <a:solidFill>
                <a:srgbClr val="000000"/>
              </a:solidFill>
              <a:latin typeface="Consolas" panose="020B0609020204030204" pitchFamily="49" charset="0"/>
            </a:endParaRPr>
          </a:p>
          <a:p>
            <a:r>
              <a:rPr lang="en-US" sz="400" dirty="0">
                <a:solidFill>
                  <a:srgbClr val="000000"/>
                </a:solidFill>
                <a:latin typeface="Consolas" panose="020B0609020204030204" pitchFamily="49" charset="0"/>
              </a:rPr>
              <a:t>                        </a:t>
            </a:r>
            <a:r>
              <a:rPr lang="en-US" sz="400" dirty="0">
                <a:solidFill>
                  <a:srgbClr val="0000FF"/>
                </a:solidFill>
                <a:latin typeface="Consolas" panose="020B0609020204030204" pitchFamily="49" charset="0"/>
              </a:rPr>
              <a:t>&lt;</a:t>
            </a:r>
            <a:r>
              <a:rPr lang="en-US" sz="400" dirty="0">
                <a:solidFill>
                  <a:srgbClr val="A31515"/>
                </a:solidFill>
                <a:latin typeface="Consolas" panose="020B0609020204030204" pitchFamily="49" charset="0"/>
              </a:rPr>
              <a:t>Button</a:t>
            </a:r>
            <a:r>
              <a:rPr lang="en-US" sz="400" dirty="0">
                <a:solidFill>
                  <a:srgbClr val="FF0000"/>
                </a:solidFill>
                <a:latin typeface="Consolas" panose="020B0609020204030204" pitchFamily="49" charset="0"/>
              </a:rPr>
              <a:t> x</a:t>
            </a:r>
            <a:r>
              <a:rPr lang="en-US" sz="400" dirty="0">
                <a:solidFill>
                  <a:srgbClr val="0000FF"/>
                </a:solidFill>
                <a:latin typeface="Consolas" panose="020B0609020204030204" pitchFamily="49" charset="0"/>
              </a:rPr>
              <a:t>:</a:t>
            </a:r>
            <a:r>
              <a:rPr lang="en-US" sz="400" dirty="0">
                <a:solidFill>
                  <a:srgbClr val="FF0000"/>
                </a:solidFill>
                <a:latin typeface="Consolas" panose="020B0609020204030204" pitchFamily="49" charset="0"/>
              </a:rPr>
              <a:t>Name</a:t>
            </a:r>
            <a:r>
              <a:rPr lang="en-US" sz="400" dirty="0">
                <a:solidFill>
                  <a:srgbClr val="0000FF"/>
                </a:solidFill>
                <a:latin typeface="Consolas" panose="020B0609020204030204" pitchFamily="49" charset="0"/>
              </a:rPr>
              <a:t>="btnLeerMas2"</a:t>
            </a:r>
            <a:r>
              <a:rPr lang="en-US" sz="400" dirty="0">
                <a:solidFill>
                  <a:srgbClr val="FF0000"/>
                </a:solidFill>
                <a:latin typeface="Consolas" panose="020B0609020204030204" pitchFamily="49" charset="0"/>
              </a:rPr>
              <a:t> Clicked</a:t>
            </a:r>
            <a:r>
              <a:rPr lang="en-US" sz="400" dirty="0">
                <a:solidFill>
                  <a:srgbClr val="0000FF"/>
                </a:solidFill>
                <a:latin typeface="Consolas" panose="020B0609020204030204" pitchFamily="49" charset="0"/>
              </a:rPr>
              <a:t>="btnLeerMas2_Clicked" /&gt;</a:t>
            </a:r>
            <a:endParaRPr lang="en-US"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FF0000"/>
                </a:solidFill>
                <a:latin typeface="Consolas" panose="020B0609020204030204" pitchFamily="49" charset="0"/>
              </a:rPr>
              <a:t> WidthRequest</a:t>
            </a:r>
            <a:r>
              <a:rPr lang="es-DO" sz="400" dirty="0">
                <a:solidFill>
                  <a:srgbClr val="0000FF"/>
                </a:solidFill>
                <a:latin typeface="Consolas" panose="020B0609020204030204" pitchFamily="49" charset="0"/>
              </a:rPr>
              <a:t>="330"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HeightRequest</a:t>
            </a:r>
            <a:r>
              <a:rPr lang="es-DO" sz="400" dirty="0">
                <a:solidFill>
                  <a:srgbClr val="0000FF"/>
                </a:solidFill>
                <a:latin typeface="Consolas" panose="020B0609020204030204" pitchFamily="49" charset="0"/>
              </a:rPr>
              <a:t>="600"&gt;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FF0000"/>
                </a:solidFill>
                <a:latin typeface="Consolas" panose="020B0609020204030204" pitchFamily="49" charset="0"/>
              </a:rPr>
              <a:t> Direction</a:t>
            </a:r>
            <a:r>
              <a:rPr lang="es-DO" sz="400" dirty="0">
                <a:solidFill>
                  <a:srgbClr val="0000FF"/>
                </a:solidFill>
                <a:latin typeface="Consolas" panose="020B0609020204030204" pitchFamily="49" charset="0"/>
              </a:rPr>
              <a:t>="Column"&gt;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="Matt Mullenweg"</a:t>
            </a:r>
            <a:r>
              <a:rPr lang="es-DO" sz="400" dirty="0">
                <a:solidFill>
                  <a:srgbClr val="FF0000"/>
                </a:solidFill>
                <a:latin typeface="Consolas" panose="020B0609020204030204" pitchFamily="49" charset="0"/>
              </a:rPr>
              <a:t> HorizontalTextAlignment</a:t>
            </a:r>
            <a:r>
              <a:rPr lang="es-DO" sz="400" dirty="0">
                <a:solidFill>
                  <a:srgbClr val="0000FF"/>
                </a:solidFill>
                <a:latin typeface="Consolas" panose="020B0609020204030204" pitchFamily="49" charset="0"/>
              </a:rPr>
              <a:t>="Center"</a:t>
            </a:r>
            <a:r>
              <a:rPr lang="es-DO" sz="400" dirty="0">
                <a:solidFill>
                  <a:srgbClr val="FF0000"/>
                </a:solidFill>
                <a:latin typeface="Consolas" panose="020B0609020204030204" pitchFamily="49" charset="0"/>
              </a:rPr>
              <a:t> FontSize</a:t>
            </a:r>
            <a:r>
              <a:rPr lang="es-DO" sz="400" dirty="0">
                <a:solidFill>
                  <a:srgbClr val="0000FF"/>
                </a:solidFill>
                <a:latin typeface="Consolas" panose="020B0609020204030204" pitchFamily="49" charset="0"/>
              </a:rPr>
              <a:t>="35"</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Style</a:t>
            </a:r>
            <a:r>
              <a:rPr lang="es-DO" sz="400" dirty="0">
                <a:solidFill>
                  <a:srgbClr val="0000FF"/>
                </a:solidFill>
                <a:latin typeface="Consolas" panose="020B0609020204030204" pitchFamily="49" charset="0"/>
              </a:rPr>
              <a:t>="{</a:t>
            </a:r>
            <a:r>
              <a:rPr lang="es-DO" sz="400" dirty="0">
                <a:solidFill>
                  <a:srgbClr val="A31515"/>
                </a:solidFill>
                <a:latin typeface="Consolas" panose="020B0609020204030204" pitchFamily="49" charset="0"/>
              </a:rPr>
              <a:t>StaticResource</a:t>
            </a:r>
            <a:r>
              <a:rPr lang="es-DO" sz="400" dirty="0">
                <a:solidFill>
                  <a:srgbClr val="FF0000"/>
                </a:solidFill>
                <a:latin typeface="Consolas" panose="020B0609020204030204" pitchFamily="49" charset="0"/>
              </a:rPr>
              <a:t> headerLabel</a:t>
            </a:r>
            <a:r>
              <a:rPr lang="es-DO" sz="400" dirty="0">
                <a:solidFill>
                  <a:srgbClr val="0000FF"/>
                </a:solidFill>
                <a:latin typeface="Consolas" panose="020B0609020204030204" pitchFamily="49" charset="0"/>
              </a:rPr>
              <a:t>}"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="Matthew Charles Mullenweg es un programador estadounidense conocido por crear el sistema de gestión de contenido WordPress. Nacimiento: 11 de enero de 1984 (edad 37 años), Houston, Texas, Estados Unidos"</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Conocido por: WordPress, Automattic"</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Padres: Louis Charles y Kathleen Mullenweg"</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Educación: Universidad de Houston."</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fr-FR" sz="400" dirty="0">
                <a:solidFill>
                  <a:srgbClr val="000000"/>
                </a:solidFill>
                <a:latin typeface="Consolas" panose="020B0609020204030204" pitchFamily="49" charset="0"/>
              </a:rPr>
              <a:t>                        </a:t>
            </a:r>
            <a:r>
              <a:rPr lang="fr-FR" sz="400" dirty="0">
                <a:solidFill>
                  <a:srgbClr val="0000FF"/>
                </a:solidFill>
                <a:latin typeface="Consolas" panose="020B0609020204030204" pitchFamily="49" charset="0"/>
              </a:rPr>
              <a:t>&lt;</a:t>
            </a:r>
            <a:r>
              <a:rPr lang="fr-FR" sz="400" dirty="0">
                <a:solidFill>
                  <a:srgbClr val="A31515"/>
                </a:solidFill>
                <a:latin typeface="Consolas" panose="020B0609020204030204" pitchFamily="49" charset="0"/>
              </a:rPr>
              <a:t>Image</a:t>
            </a:r>
            <a:r>
              <a:rPr lang="fr-FR" sz="400" dirty="0">
                <a:solidFill>
                  <a:srgbClr val="FF0000"/>
                </a:solidFill>
                <a:latin typeface="Consolas" panose="020B0609020204030204" pitchFamily="49" charset="0"/>
              </a:rPr>
              <a:t> Source</a:t>
            </a:r>
            <a:r>
              <a:rPr lang="fr-FR" sz="400" dirty="0">
                <a:solidFill>
                  <a:srgbClr val="0000FF"/>
                </a:solidFill>
                <a:latin typeface="Consolas" panose="020B0609020204030204" pitchFamily="49" charset="0"/>
              </a:rPr>
              <a:t>="https://cdn.facesofopensource.com/wp-content/uploads/2018/10/02182707/mm.mattmullenweg29772-1.jpg"</a:t>
            </a:r>
            <a:endParaRPr lang="fr-FR"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WidthRequest</a:t>
            </a:r>
            <a:r>
              <a:rPr lang="es-DO" sz="400" dirty="0">
                <a:solidFill>
                  <a:srgbClr val="0000FF"/>
                </a:solidFill>
                <a:latin typeface="Consolas" panose="020B0609020204030204" pitchFamily="49" charset="0"/>
              </a:rPr>
              <a:t>="280"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HeightRequest</a:t>
            </a:r>
            <a:r>
              <a:rPr lang="es-DO" sz="400" dirty="0">
                <a:solidFill>
                  <a:srgbClr val="0000FF"/>
                </a:solidFill>
                <a:latin typeface="Consolas" panose="020B0609020204030204" pitchFamily="49" charset="0"/>
              </a:rPr>
              <a:t>="200"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FlexLayout.Grow</a:t>
            </a:r>
            <a:r>
              <a:rPr lang="es-DO" sz="400" dirty="0">
                <a:solidFill>
                  <a:srgbClr val="0000FF"/>
                </a:solidFill>
                <a:latin typeface="Consolas" panose="020B0609020204030204" pitchFamily="49" charset="0"/>
              </a:rPr>
              <a:t>="1" /&gt;</a:t>
            </a:r>
            <a:endParaRPr lang="es-DO" sz="400" dirty="0">
              <a:solidFill>
                <a:srgbClr val="000000"/>
              </a:solidFill>
              <a:latin typeface="Consolas" panose="020B0609020204030204" pitchFamily="49" charset="0"/>
            </a:endParaRPr>
          </a:p>
          <a:p>
            <a:r>
              <a:rPr lang="en-US" sz="400" dirty="0">
                <a:solidFill>
                  <a:srgbClr val="000000"/>
                </a:solidFill>
                <a:latin typeface="Consolas" panose="020B0609020204030204" pitchFamily="49" charset="0"/>
              </a:rPr>
              <a:t>                        </a:t>
            </a:r>
            <a:r>
              <a:rPr lang="en-US" sz="400" dirty="0">
                <a:solidFill>
                  <a:srgbClr val="0000FF"/>
                </a:solidFill>
                <a:latin typeface="Consolas" panose="020B0609020204030204" pitchFamily="49" charset="0"/>
              </a:rPr>
              <a:t>&lt;</a:t>
            </a:r>
            <a:r>
              <a:rPr lang="en-US" sz="400" dirty="0">
                <a:solidFill>
                  <a:srgbClr val="A31515"/>
                </a:solidFill>
                <a:latin typeface="Consolas" panose="020B0609020204030204" pitchFamily="49" charset="0"/>
              </a:rPr>
              <a:t>Button</a:t>
            </a:r>
            <a:r>
              <a:rPr lang="en-US" sz="400" dirty="0">
                <a:solidFill>
                  <a:srgbClr val="FF0000"/>
                </a:solidFill>
                <a:latin typeface="Consolas" panose="020B0609020204030204" pitchFamily="49" charset="0"/>
              </a:rPr>
              <a:t> x</a:t>
            </a:r>
            <a:r>
              <a:rPr lang="en-US" sz="400" dirty="0">
                <a:solidFill>
                  <a:srgbClr val="0000FF"/>
                </a:solidFill>
                <a:latin typeface="Consolas" panose="020B0609020204030204" pitchFamily="49" charset="0"/>
              </a:rPr>
              <a:t>:</a:t>
            </a:r>
            <a:r>
              <a:rPr lang="en-US" sz="400" dirty="0">
                <a:solidFill>
                  <a:srgbClr val="FF0000"/>
                </a:solidFill>
                <a:latin typeface="Consolas" panose="020B0609020204030204" pitchFamily="49" charset="0"/>
              </a:rPr>
              <a:t>Name</a:t>
            </a:r>
            <a:r>
              <a:rPr lang="en-US" sz="400" dirty="0">
                <a:solidFill>
                  <a:srgbClr val="0000FF"/>
                </a:solidFill>
                <a:latin typeface="Consolas" panose="020B0609020204030204" pitchFamily="49" charset="0"/>
              </a:rPr>
              <a:t>="btnLeerMas3"</a:t>
            </a:r>
            <a:r>
              <a:rPr lang="en-US" sz="400" dirty="0">
                <a:solidFill>
                  <a:srgbClr val="FF0000"/>
                </a:solidFill>
                <a:latin typeface="Consolas" panose="020B0609020204030204" pitchFamily="49" charset="0"/>
              </a:rPr>
              <a:t> Clicked</a:t>
            </a:r>
            <a:r>
              <a:rPr lang="en-US" sz="400" dirty="0">
                <a:solidFill>
                  <a:srgbClr val="0000FF"/>
                </a:solidFill>
                <a:latin typeface="Consolas" panose="020B0609020204030204" pitchFamily="49" charset="0"/>
              </a:rPr>
              <a:t>="btnLeerMas3_Clicked" /&gt;</a:t>
            </a:r>
            <a:endParaRPr lang="en-US"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FF0000"/>
                </a:solidFill>
                <a:latin typeface="Consolas" panose="020B0609020204030204" pitchFamily="49" charset="0"/>
              </a:rPr>
              <a:t> WidthRequest</a:t>
            </a:r>
            <a:r>
              <a:rPr lang="es-DO" sz="400" dirty="0">
                <a:solidFill>
                  <a:srgbClr val="0000FF"/>
                </a:solidFill>
                <a:latin typeface="Consolas" panose="020B0609020204030204" pitchFamily="49" charset="0"/>
              </a:rPr>
              <a:t>="330"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HeightRequest</a:t>
            </a:r>
            <a:r>
              <a:rPr lang="es-DO" sz="400" dirty="0">
                <a:solidFill>
                  <a:srgbClr val="0000FF"/>
                </a:solidFill>
                <a:latin typeface="Consolas" panose="020B0609020204030204" pitchFamily="49" charset="0"/>
              </a:rPr>
              <a:t>="610"&gt;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FF0000"/>
                </a:solidFill>
                <a:latin typeface="Consolas" panose="020B0609020204030204" pitchFamily="49" charset="0"/>
              </a:rPr>
              <a:t> Direction</a:t>
            </a:r>
            <a:r>
              <a:rPr lang="es-DO" sz="400" dirty="0">
                <a:solidFill>
                  <a:srgbClr val="0000FF"/>
                </a:solidFill>
                <a:latin typeface="Consolas" panose="020B0609020204030204" pitchFamily="49" charset="0"/>
              </a:rPr>
              <a:t>="Column"&gt;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="Tim Berners-Lee"</a:t>
            </a:r>
            <a:r>
              <a:rPr lang="es-DO" sz="400" dirty="0">
                <a:solidFill>
                  <a:srgbClr val="FF0000"/>
                </a:solidFill>
                <a:latin typeface="Consolas" panose="020B0609020204030204" pitchFamily="49" charset="0"/>
              </a:rPr>
              <a:t> HorizontalTextAlignment</a:t>
            </a:r>
            <a:r>
              <a:rPr lang="es-DO" sz="400" dirty="0">
                <a:solidFill>
                  <a:srgbClr val="0000FF"/>
                </a:solidFill>
                <a:latin typeface="Consolas" panose="020B0609020204030204" pitchFamily="49" charset="0"/>
              </a:rPr>
              <a:t>="Center"</a:t>
            </a:r>
            <a:r>
              <a:rPr lang="es-DO" sz="400" dirty="0">
                <a:solidFill>
                  <a:srgbClr val="FF0000"/>
                </a:solidFill>
                <a:latin typeface="Consolas" panose="020B0609020204030204" pitchFamily="49" charset="0"/>
              </a:rPr>
              <a:t> FontSize</a:t>
            </a:r>
            <a:r>
              <a:rPr lang="es-DO" sz="400" dirty="0">
                <a:solidFill>
                  <a:srgbClr val="0000FF"/>
                </a:solidFill>
                <a:latin typeface="Consolas" panose="020B0609020204030204" pitchFamily="49" charset="0"/>
              </a:rPr>
              <a:t>="35"</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Style</a:t>
            </a:r>
            <a:r>
              <a:rPr lang="es-DO" sz="400" dirty="0">
                <a:solidFill>
                  <a:srgbClr val="0000FF"/>
                </a:solidFill>
                <a:latin typeface="Consolas" panose="020B0609020204030204" pitchFamily="49" charset="0"/>
              </a:rPr>
              <a:t>="{</a:t>
            </a:r>
            <a:r>
              <a:rPr lang="es-DO" sz="400" dirty="0">
                <a:solidFill>
                  <a:srgbClr val="A31515"/>
                </a:solidFill>
                <a:latin typeface="Consolas" panose="020B0609020204030204" pitchFamily="49" charset="0"/>
              </a:rPr>
              <a:t>StaticResource</a:t>
            </a:r>
            <a:r>
              <a:rPr lang="es-DO" sz="400" dirty="0">
                <a:solidFill>
                  <a:srgbClr val="FF0000"/>
                </a:solidFill>
                <a:latin typeface="Consolas" panose="020B0609020204030204" pitchFamily="49" charset="0"/>
              </a:rPr>
              <a:t> headerLabel</a:t>
            </a:r>
            <a:r>
              <a:rPr lang="es-DO" sz="400" dirty="0">
                <a:solidFill>
                  <a:srgbClr val="0000FF"/>
                </a:solidFill>
                <a:latin typeface="Consolas" panose="020B0609020204030204" pitchFamily="49" charset="0"/>
              </a:rPr>
              <a:t>}"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="Timothy 'Tim' John Berners-Lee, conocido como Tim Berners-Lee, es un científico de la computación británico, conocido por ser el padre de la World Wide Web. "</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Text</a:t>
            </a:r>
            <a:r>
              <a:rPr lang="es-DO" sz="400" dirty="0">
                <a:solidFill>
                  <a:srgbClr val="0000FF"/>
                </a:solidFill>
                <a:latin typeface="Consolas" panose="020B0609020204030204" pitchFamily="49" charset="0"/>
              </a:rPr>
              <a:t>="  &amp;#x2022; Nacimiento: 8 de junio de 1955 (edad 65 años)"</a:t>
            </a:r>
            <a:r>
              <a:rPr lang="es-DO" sz="400" dirty="0">
                <a:solidFill>
                  <a:srgbClr val="FF0000"/>
                </a:solidFill>
                <a:latin typeface="Consolas" panose="020B0609020204030204" pitchFamily="49" charset="0"/>
              </a:rPr>
              <a:t> FontFamily</a:t>
            </a:r>
            <a:r>
              <a:rPr lang="es-DO" sz="400" dirty="0">
                <a:solidFill>
                  <a:srgbClr val="0000FF"/>
                </a:solidFill>
                <a:latin typeface="Consolas" panose="020B0609020204030204" pitchFamily="49" charset="0"/>
              </a:rPr>
              <a:t>="25"/&gt;</a:t>
            </a:r>
            <a:endParaRPr lang="es-DO" sz="400" dirty="0">
              <a:solidFill>
                <a:srgbClr val="000000"/>
              </a:solidFill>
              <a:latin typeface="Consolas" panose="020B0609020204030204" pitchFamily="49" charset="0"/>
            </a:endParaRPr>
          </a:p>
          <a:p>
            <a:r>
              <a:rPr lang="en-US" sz="400" dirty="0">
                <a:solidFill>
                  <a:srgbClr val="000000"/>
                </a:solidFill>
                <a:latin typeface="Consolas" panose="020B0609020204030204" pitchFamily="49" charset="0"/>
              </a:rPr>
              <a:t>                        </a:t>
            </a:r>
            <a:r>
              <a:rPr lang="en-US" sz="400" dirty="0">
                <a:solidFill>
                  <a:srgbClr val="0000FF"/>
                </a:solidFill>
                <a:latin typeface="Consolas" panose="020B0609020204030204" pitchFamily="49" charset="0"/>
              </a:rPr>
              <a:t>&lt;</a:t>
            </a:r>
            <a:r>
              <a:rPr lang="en-US" sz="400" dirty="0">
                <a:solidFill>
                  <a:srgbClr val="A31515"/>
                </a:solidFill>
                <a:latin typeface="Consolas" panose="020B0609020204030204" pitchFamily="49" charset="0"/>
              </a:rPr>
              <a:t>Label</a:t>
            </a:r>
            <a:r>
              <a:rPr lang="en-US" sz="400" dirty="0">
                <a:solidFill>
                  <a:srgbClr val="FF0000"/>
                </a:solidFill>
                <a:latin typeface="Consolas" panose="020B0609020204030204" pitchFamily="49" charset="0"/>
              </a:rPr>
              <a:t> Text</a:t>
            </a:r>
            <a:r>
              <a:rPr lang="en-US" sz="400" dirty="0">
                <a:solidFill>
                  <a:srgbClr val="0000FF"/>
                </a:solidFill>
                <a:latin typeface="Consolas" panose="020B0609020204030204" pitchFamily="49" charset="0"/>
              </a:rPr>
              <a:t>="  &amp;#x2022; Cónyuge: Rosemary Leith (m. 2014), Nancy Carlson (m. 1990–2011)"</a:t>
            </a:r>
            <a:r>
              <a:rPr lang="en-US" sz="400" dirty="0">
                <a:solidFill>
                  <a:srgbClr val="FF0000"/>
                </a:solidFill>
                <a:latin typeface="Consolas" panose="020B0609020204030204" pitchFamily="49" charset="0"/>
              </a:rPr>
              <a:t> FontFamily</a:t>
            </a:r>
            <a:r>
              <a:rPr lang="en-US" sz="400" dirty="0">
                <a:solidFill>
                  <a:srgbClr val="0000FF"/>
                </a:solidFill>
                <a:latin typeface="Consolas" panose="020B0609020204030204" pitchFamily="49" charset="0"/>
              </a:rPr>
              <a:t>="25" /&gt;</a:t>
            </a:r>
            <a:endParaRPr lang="en-US" sz="400" dirty="0">
              <a:solidFill>
                <a:srgbClr val="000000"/>
              </a:solidFill>
              <a:latin typeface="Consolas" panose="020B0609020204030204" pitchFamily="49" charset="0"/>
            </a:endParaRPr>
          </a:p>
          <a:p>
            <a:r>
              <a:rPr lang="en-US" sz="400" dirty="0">
                <a:solidFill>
                  <a:srgbClr val="000000"/>
                </a:solidFill>
                <a:latin typeface="Consolas" panose="020B0609020204030204" pitchFamily="49" charset="0"/>
              </a:rPr>
              <a:t>                        </a:t>
            </a:r>
            <a:r>
              <a:rPr lang="en-US" sz="400" dirty="0">
                <a:solidFill>
                  <a:srgbClr val="0000FF"/>
                </a:solidFill>
                <a:latin typeface="Consolas" panose="020B0609020204030204" pitchFamily="49" charset="0"/>
              </a:rPr>
              <a:t>&lt;</a:t>
            </a:r>
            <a:r>
              <a:rPr lang="en-US" sz="400" dirty="0">
                <a:solidFill>
                  <a:srgbClr val="A31515"/>
                </a:solidFill>
                <a:latin typeface="Consolas" panose="020B0609020204030204" pitchFamily="49" charset="0"/>
              </a:rPr>
              <a:t>Label</a:t>
            </a:r>
            <a:r>
              <a:rPr lang="en-US" sz="400" dirty="0">
                <a:solidFill>
                  <a:srgbClr val="FF0000"/>
                </a:solidFill>
                <a:latin typeface="Consolas" panose="020B0609020204030204" pitchFamily="49" charset="0"/>
              </a:rPr>
              <a:t> Text</a:t>
            </a:r>
            <a:r>
              <a:rPr lang="en-US" sz="400" dirty="0">
                <a:solidFill>
                  <a:srgbClr val="0000FF"/>
                </a:solidFill>
                <a:latin typeface="Consolas" panose="020B0609020204030204" pitchFamily="49" charset="0"/>
              </a:rPr>
              <a:t>="  &amp;#x2022; Hijos: Ben, Alice Berners-Lee"</a:t>
            </a:r>
            <a:r>
              <a:rPr lang="en-US" sz="400" dirty="0">
                <a:solidFill>
                  <a:srgbClr val="FF0000"/>
                </a:solidFill>
                <a:latin typeface="Consolas" panose="020B0609020204030204" pitchFamily="49" charset="0"/>
              </a:rPr>
              <a:t> FontFamily</a:t>
            </a:r>
            <a:r>
              <a:rPr lang="en-US" sz="400" dirty="0">
                <a:solidFill>
                  <a:srgbClr val="0000FF"/>
                </a:solidFill>
                <a:latin typeface="Consolas" panose="020B0609020204030204" pitchFamily="49" charset="0"/>
              </a:rPr>
              <a:t>="25"/&gt;</a:t>
            </a:r>
            <a:endParaRPr lang="en-US" sz="400" dirty="0">
              <a:solidFill>
                <a:srgbClr val="000000"/>
              </a:solidFill>
              <a:latin typeface="Consolas" panose="020B0609020204030204" pitchFamily="49" charset="0"/>
            </a:endParaRPr>
          </a:p>
          <a:p>
            <a:r>
              <a:rPr lang="fr-FR" sz="400" dirty="0">
                <a:solidFill>
                  <a:srgbClr val="000000"/>
                </a:solidFill>
                <a:latin typeface="Consolas" panose="020B0609020204030204" pitchFamily="49" charset="0"/>
              </a:rPr>
              <a:t>                        </a:t>
            </a:r>
            <a:r>
              <a:rPr lang="fr-FR" sz="400" dirty="0">
                <a:solidFill>
                  <a:srgbClr val="0000FF"/>
                </a:solidFill>
                <a:latin typeface="Consolas" panose="020B0609020204030204" pitchFamily="49" charset="0"/>
              </a:rPr>
              <a:t>&lt;</a:t>
            </a:r>
            <a:r>
              <a:rPr lang="fr-FR" sz="400" dirty="0">
                <a:solidFill>
                  <a:srgbClr val="A31515"/>
                </a:solidFill>
                <a:latin typeface="Consolas" panose="020B0609020204030204" pitchFamily="49" charset="0"/>
              </a:rPr>
              <a:t>Image</a:t>
            </a:r>
            <a:r>
              <a:rPr lang="fr-FR" sz="400" dirty="0">
                <a:solidFill>
                  <a:srgbClr val="FF0000"/>
                </a:solidFill>
                <a:latin typeface="Consolas" panose="020B0609020204030204" pitchFamily="49" charset="0"/>
              </a:rPr>
              <a:t> Source</a:t>
            </a:r>
            <a:r>
              <a:rPr lang="fr-FR" sz="400" dirty="0">
                <a:solidFill>
                  <a:srgbClr val="0000FF"/>
                </a:solidFill>
                <a:latin typeface="Consolas" panose="020B0609020204030204" pitchFamily="49" charset="0"/>
              </a:rPr>
              <a:t>="https://upload.wikimedia.org/wikipedia/commons/4/4e/Sir_Tim_Berners-Lee_%28cropped%29.jpg"</a:t>
            </a:r>
            <a:endParaRPr lang="fr-FR"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WidthRequest</a:t>
            </a:r>
            <a:r>
              <a:rPr lang="es-DO" sz="400" dirty="0">
                <a:solidFill>
                  <a:srgbClr val="0000FF"/>
                </a:solidFill>
                <a:latin typeface="Consolas" panose="020B0609020204030204" pitchFamily="49" charset="0"/>
              </a:rPr>
              <a:t>="280"</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FF0000"/>
                </a:solidFill>
                <a:latin typeface="Consolas" panose="020B0609020204030204" pitchFamily="49" charset="0"/>
              </a:rPr>
              <a:t> HeightRequest</a:t>
            </a:r>
            <a:r>
              <a:rPr lang="es-DO" sz="400" dirty="0">
                <a:solidFill>
                  <a:srgbClr val="0000FF"/>
                </a:solidFill>
                <a:latin typeface="Consolas" panose="020B0609020204030204" pitchFamily="49" charset="0"/>
              </a:rPr>
              <a:t>="200" /&gt;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Label</a:t>
            </a:r>
            <a:r>
              <a:rPr lang="es-DO" sz="400" dirty="0">
                <a:solidFill>
                  <a:srgbClr val="FF0000"/>
                </a:solidFill>
                <a:latin typeface="Consolas" panose="020B0609020204030204" pitchFamily="49" charset="0"/>
              </a:rPr>
              <a:t> FlexLayout.Grow</a:t>
            </a:r>
            <a:r>
              <a:rPr lang="es-DO" sz="400" dirty="0">
                <a:solidFill>
                  <a:srgbClr val="0000FF"/>
                </a:solidFill>
                <a:latin typeface="Consolas" panose="020B0609020204030204" pitchFamily="49" charset="0"/>
              </a:rPr>
              <a:t>="1" /&gt;</a:t>
            </a:r>
            <a:endParaRPr lang="es-DO" sz="400" dirty="0">
              <a:solidFill>
                <a:srgbClr val="000000"/>
              </a:solidFill>
              <a:latin typeface="Consolas" panose="020B0609020204030204" pitchFamily="49" charset="0"/>
            </a:endParaRPr>
          </a:p>
          <a:p>
            <a:r>
              <a:rPr lang="en-US" sz="400" dirty="0">
                <a:solidFill>
                  <a:srgbClr val="000000"/>
                </a:solidFill>
                <a:latin typeface="Consolas" panose="020B0609020204030204" pitchFamily="49" charset="0"/>
              </a:rPr>
              <a:t>                        </a:t>
            </a:r>
            <a:r>
              <a:rPr lang="en-US" sz="400" dirty="0">
                <a:solidFill>
                  <a:srgbClr val="0000FF"/>
                </a:solidFill>
                <a:latin typeface="Consolas" panose="020B0609020204030204" pitchFamily="49" charset="0"/>
              </a:rPr>
              <a:t>&lt;</a:t>
            </a:r>
            <a:r>
              <a:rPr lang="en-US" sz="400" dirty="0">
                <a:solidFill>
                  <a:srgbClr val="A31515"/>
                </a:solidFill>
                <a:latin typeface="Consolas" panose="020B0609020204030204" pitchFamily="49" charset="0"/>
              </a:rPr>
              <a:t>Button</a:t>
            </a:r>
            <a:r>
              <a:rPr lang="en-US" sz="400" dirty="0">
                <a:solidFill>
                  <a:srgbClr val="FF0000"/>
                </a:solidFill>
                <a:latin typeface="Consolas" panose="020B0609020204030204" pitchFamily="49" charset="0"/>
              </a:rPr>
              <a:t> x</a:t>
            </a:r>
            <a:r>
              <a:rPr lang="en-US" sz="400" dirty="0">
                <a:solidFill>
                  <a:srgbClr val="0000FF"/>
                </a:solidFill>
                <a:latin typeface="Consolas" panose="020B0609020204030204" pitchFamily="49" charset="0"/>
              </a:rPr>
              <a:t>:</a:t>
            </a:r>
            <a:r>
              <a:rPr lang="en-US" sz="400" dirty="0">
                <a:solidFill>
                  <a:srgbClr val="FF0000"/>
                </a:solidFill>
                <a:latin typeface="Consolas" panose="020B0609020204030204" pitchFamily="49" charset="0"/>
              </a:rPr>
              <a:t>Name</a:t>
            </a:r>
            <a:r>
              <a:rPr lang="en-US" sz="400" dirty="0">
                <a:solidFill>
                  <a:srgbClr val="0000FF"/>
                </a:solidFill>
                <a:latin typeface="Consolas" panose="020B0609020204030204" pitchFamily="49" charset="0"/>
              </a:rPr>
              <a:t>="btnLeerMas4"</a:t>
            </a:r>
            <a:r>
              <a:rPr lang="en-US" sz="400" dirty="0">
                <a:solidFill>
                  <a:srgbClr val="FF0000"/>
                </a:solidFill>
                <a:latin typeface="Consolas" panose="020B0609020204030204" pitchFamily="49" charset="0"/>
              </a:rPr>
              <a:t> Clicked</a:t>
            </a:r>
            <a:r>
              <a:rPr lang="en-US" sz="400" dirty="0">
                <a:solidFill>
                  <a:srgbClr val="0000FF"/>
                </a:solidFill>
                <a:latin typeface="Consolas" panose="020B0609020204030204" pitchFamily="49" charset="0"/>
              </a:rPr>
              <a:t>="btnLeerMas4_Clicked" /&gt;</a:t>
            </a:r>
            <a:endParaRPr lang="en-US"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Frame</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FlexLayout</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ScrollView</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r>
              <a:rPr lang="es-DO" sz="400" dirty="0">
                <a:solidFill>
                  <a:srgbClr val="000000"/>
                </a:solidFill>
                <a:latin typeface="Consolas" panose="020B0609020204030204" pitchFamily="49" charset="0"/>
              </a:rPr>
              <a:t>        </a:t>
            </a:r>
          </a:p>
          <a:p>
            <a:r>
              <a:rPr lang="es-DO" sz="400" dirty="0">
                <a:solidFill>
                  <a:srgbClr val="000000"/>
                </a:solidFill>
                <a:latin typeface="Consolas" panose="020B0609020204030204" pitchFamily="49" charset="0"/>
              </a:rPr>
              <a:t>    </a:t>
            </a:r>
            <a:r>
              <a:rPr lang="es-DO" sz="400" dirty="0">
                <a:solidFill>
                  <a:srgbClr val="0000FF"/>
                </a:solidFill>
                <a:latin typeface="Consolas" panose="020B0609020204030204" pitchFamily="49" charset="0"/>
              </a:rPr>
              <a:t>&lt;/</a:t>
            </a:r>
            <a:r>
              <a:rPr lang="es-DO" sz="400" dirty="0">
                <a:solidFill>
                  <a:srgbClr val="A31515"/>
                </a:solidFill>
                <a:latin typeface="Consolas" panose="020B0609020204030204" pitchFamily="49" charset="0"/>
              </a:rPr>
              <a:t>StackLayout</a:t>
            </a:r>
            <a:r>
              <a:rPr lang="es-DO" sz="400" dirty="0">
                <a:solidFill>
                  <a:srgbClr val="0000FF"/>
                </a:solidFill>
                <a:latin typeface="Consolas" panose="020B0609020204030204" pitchFamily="49" charset="0"/>
              </a:rPr>
              <a:t>&gt;</a:t>
            </a:r>
            <a:endParaRPr lang="es-DO" sz="400" dirty="0">
              <a:solidFill>
                <a:srgbClr val="000000"/>
              </a:solidFill>
              <a:latin typeface="Consolas" panose="020B0609020204030204" pitchFamily="49" charset="0"/>
            </a:endParaRPr>
          </a:p>
          <a:p>
            <a:endParaRPr lang="es-DO" sz="400" dirty="0">
              <a:solidFill>
                <a:srgbClr val="000000"/>
              </a:solidFill>
              <a:latin typeface="Consolas" panose="020B0609020204030204" pitchFamily="49" charset="0"/>
            </a:endParaRPr>
          </a:p>
        </p:txBody>
      </p:sp>
      <p:sp>
        <p:nvSpPr>
          <p:cNvPr id="4" name="TextBox 3">
            <a:extLst>
              <a:ext uri="{FF2B5EF4-FFF2-40B4-BE49-F238E27FC236}">
                <a16:creationId xmlns:a16="http://schemas.microsoft.com/office/drawing/2014/main" id="{7422E1EC-72D3-4B2D-8824-9A17273FD626}"/>
              </a:ext>
            </a:extLst>
          </p:cNvPr>
          <p:cNvSpPr txBox="1"/>
          <p:nvPr/>
        </p:nvSpPr>
        <p:spPr>
          <a:xfrm>
            <a:off x="4468969" y="197718"/>
            <a:ext cx="7534141" cy="461665"/>
          </a:xfrm>
          <a:prstGeom prst="rect">
            <a:avLst/>
          </a:prstGeom>
          <a:noFill/>
        </p:spPr>
        <p:txBody>
          <a:bodyPr wrap="square">
            <a:spAutoFit/>
          </a:bodyPr>
          <a:lstStyle/>
          <a:p>
            <a:r>
              <a:rPr lang="en-US" sz="2400" b="1" dirty="0">
                <a:highlight>
                  <a:srgbClr val="FFFF00"/>
                </a:highlight>
              </a:rPr>
              <a:t>Copiar este Codigo MainPage.xaml, debajo del anterior </a:t>
            </a:r>
            <a:endParaRPr lang="es-DO" sz="2400" dirty="0">
              <a:highlight>
                <a:srgbClr val="FFFF00"/>
              </a:highlight>
            </a:endParaRPr>
          </a:p>
        </p:txBody>
      </p:sp>
      <p:pic>
        <p:nvPicPr>
          <p:cNvPr id="5122" name="Picture 2" descr="Diseñando con código XAML | Vanguarsoft Developers blog">
            <a:extLst>
              <a:ext uri="{FF2B5EF4-FFF2-40B4-BE49-F238E27FC236}">
                <a16:creationId xmlns:a16="http://schemas.microsoft.com/office/drawing/2014/main" id="{C3BD99E9-36AF-4B44-84BF-7E0B02F13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8938" y="3096491"/>
            <a:ext cx="2487930" cy="822856"/>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76CF8B57-16C4-4B9D-AB93-C025292B7425}"/>
              </a:ext>
            </a:extLst>
          </p:cNvPr>
          <p:cNvSpPr/>
          <p:nvPr/>
        </p:nvSpPr>
        <p:spPr>
          <a:xfrm>
            <a:off x="7689273" y="1787236"/>
            <a:ext cx="1479665" cy="38072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3" name="CuadroTexto 2">
            <a:extLst>
              <a:ext uri="{FF2B5EF4-FFF2-40B4-BE49-F238E27FC236}">
                <a16:creationId xmlns:a16="http://schemas.microsoft.com/office/drawing/2014/main" id="{03105DAD-3025-4AAB-82A2-7B020187C9BB}"/>
              </a:ext>
            </a:extLst>
          </p:cNvPr>
          <p:cNvSpPr txBox="1"/>
          <p:nvPr/>
        </p:nvSpPr>
        <p:spPr>
          <a:xfrm>
            <a:off x="8726181" y="1762800"/>
            <a:ext cx="3103808" cy="646331"/>
          </a:xfrm>
          <a:prstGeom prst="rect">
            <a:avLst/>
          </a:prstGeom>
          <a:noFill/>
        </p:spPr>
        <p:txBody>
          <a:bodyPr wrap="square" rtlCol="0">
            <a:spAutoFit/>
          </a:bodyPr>
          <a:lstStyle/>
          <a:p>
            <a:pPr algn="ctr"/>
            <a:r>
              <a:rPr lang="en-US" dirty="0"/>
              <a:t>Codigo completo de los personajes.</a:t>
            </a:r>
            <a:endParaRPr lang="es-ES" dirty="0"/>
          </a:p>
        </p:txBody>
      </p:sp>
      <p:sp>
        <p:nvSpPr>
          <p:cNvPr id="6" name="Flecha: hacia abajo 5">
            <a:extLst>
              <a:ext uri="{FF2B5EF4-FFF2-40B4-BE49-F238E27FC236}">
                <a16:creationId xmlns:a16="http://schemas.microsoft.com/office/drawing/2014/main" id="{3BCA128C-E75B-44B3-A118-45D5D5038A2C}"/>
              </a:ext>
            </a:extLst>
          </p:cNvPr>
          <p:cNvSpPr/>
          <p:nvPr/>
        </p:nvSpPr>
        <p:spPr>
          <a:xfrm>
            <a:off x="10086975" y="4038600"/>
            <a:ext cx="923925" cy="11900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829738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2B5FFE1-C4CF-51FE-E38F-52AB3FBC3578}"/>
              </a:ext>
            </a:extLst>
          </p:cNvPr>
          <p:cNvSpPr txBox="1"/>
          <p:nvPr/>
        </p:nvSpPr>
        <p:spPr>
          <a:xfrm>
            <a:off x="334264" y="2562476"/>
            <a:ext cx="11336274" cy="2062103"/>
          </a:xfrm>
          <a:prstGeom prst="rect">
            <a:avLst/>
          </a:prstGeom>
          <a:noFill/>
        </p:spPr>
        <p:txBody>
          <a:bodyPr wrap="square">
            <a:spAutoFit/>
          </a:bodyPr>
          <a:lstStyle/>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&lt;</a:t>
            </a:r>
            <a:r>
              <a:rPr lang="es-DO" sz="800" dirty="0">
                <a:solidFill>
                  <a:srgbClr val="A31515"/>
                </a:solidFill>
                <a:latin typeface="Consolas" panose="020B0609020204030204" pitchFamily="49" charset="0"/>
              </a:rPr>
              <a:t>Frame</a:t>
            </a:r>
            <a:r>
              <a:rPr lang="es-DO" sz="800" dirty="0">
                <a:solidFill>
                  <a:srgbClr val="FF0000"/>
                </a:solidFill>
                <a:latin typeface="Consolas" panose="020B0609020204030204" pitchFamily="49" charset="0"/>
              </a:rPr>
              <a:t> WidthRequest</a:t>
            </a:r>
            <a:r>
              <a:rPr lang="es-DO" sz="800" dirty="0">
                <a:solidFill>
                  <a:srgbClr val="0000FF"/>
                </a:solidFill>
                <a:latin typeface="Consolas" panose="020B0609020204030204" pitchFamily="49" charset="0"/>
              </a:rPr>
              <a:t>="330"</a:t>
            </a:r>
            <a:endParaRPr lang="es-DO"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FF0000"/>
                </a:solidFill>
                <a:latin typeface="Consolas" panose="020B0609020204030204" pitchFamily="49" charset="0"/>
              </a:rPr>
              <a:t> HeightRequest</a:t>
            </a:r>
            <a:r>
              <a:rPr lang="es-DO" sz="800" dirty="0">
                <a:solidFill>
                  <a:srgbClr val="0000FF"/>
                </a:solidFill>
                <a:latin typeface="Consolas" panose="020B0609020204030204" pitchFamily="49" charset="0"/>
              </a:rPr>
              <a:t>="610"&gt;</a:t>
            </a:r>
            <a:endParaRPr lang="es-DO"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&lt;</a:t>
            </a:r>
            <a:r>
              <a:rPr lang="es-DO" sz="800" dirty="0">
                <a:solidFill>
                  <a:srgbClr val="A31515"/>
                </a:solidFill>
                <a:latin typeface="Consolas" panose="020B0609020204030204" pitchFamily="49" charset="0"/>
              </a:rPr>
              <a:t>FlexLayout</a:t>
            </a:r>
            <a:r>
              <a:rPr lang="es-DO" sz="800" dirty="0">
                <a:solidFill>
                  <a:srgbClr val="FF0000"/>
                </a:solidFill>
                <a:latin typeface="Consolas" panose="020B0609020204030204" pitchFamily="49" charset="0"/>
              </a:rPr>
              <a:t> Direction</a:t>
            </a:r>
            <a:r>
              <a:rPr lang="es-DO" sz="800" dirty="0">
                <a:solidFill>
                  <a:srgbClr val="0000FF"/>
                </a:solidFill>
                <a:latin typeface="Consolas" panose="020B0609020204030204" pitchFamily="49" charset="0"/>
              </a:rPr>
              <a:t>="Column"&gt;</a:t>
            </a:r>
            <a:endParaRPr lang="es-DO"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&lt;</a:t>
            </a:r>
            <a:r>
              <a:rPr lang="es-DO" sz="800" dirty="0">
                <a:solidFill>
                  <a:srgbClr val="A31515"/>
                </a:solidFill>
                <a:latin typeface="Consolas" panose="020B0609020204030204" pitchFamily="49" charset="0"/>
              </a:rPr>
              <a:t>Label</a:t>
            </a:r>
            <a:r>
              <a:rPr lang="es-DO" sz="800" dirty="0">
                <a:solidFill>
                  <a:srgbClr val="FF0000"/>
                </a:solidFill>
                <a:latin typeface="Consolas" panose="020B0609020204030204" pitchFamily="49" charset="0"/>
              </a:rPr>
              <a:t> Text</a:t>
            </a:r>
            <a:r>
              <a:rPr lang="es-DO" sz="800" dirty="0">
                <a:solidFill>
                  <a:srgbClr val="0000FF"/>
                </a:solidFill>
                <a:latin typeface="Consolas" panose="020B0609020204030204" pitchFamily="49" charset="0"/>
              </a:rPr>
              <a:t>="</a:t>
            </a:r>
            <a:r>
              <a:rPr lang="es-ES" sz="800" b="0" i="0" dirty="0">
                <a:solidFill>
                  <a:srgbClr val="374151"/>
                </a:solidFill>
                <a:effectLst/>
                <a:latin typeface="Söhne"/>
              </a:rPr>
              <a:t>Linus Torvalds</a:t>
            </a:r>
            <a:r>
              <a:rPr lang="es-DO" sz="800" dirty="0">
                <a:solidFill>
                  <a:srgbClr val="0000FF"/>
                </a:solidFill>
                <a:latin typeface="Consolas" panose="020B0609020204030204" pitchFamily="49" charset="0"/>
              </a:rPr>
              <a:t>"</a:t>
            </a:r>
            <a:r>
              <a:rPr lang="es-DO" sz="800" dirty="0">
                <a:solidFill>
                  <a:srgbClr val="FF0000"/>
                </a:solidFill>
                <a:latin typeface="Consolas" panose="020B0609020204030204" pitchFamily="49" charset="0"/>
              </a:rPr>
              <a:t> HorizontalTextAlignment</a:t>
            </a:r>
            <a:r>
              <a:rPr lang="es-DO" sz="800" dirty="0">
                <a:solidFill>
                  <a:srgbClr val="0000FF"/>
                </a:solidFill>
                <a:latin typeface="Consolas" panose="020B0609020204030204" pitchFamily="49" charset="0"/>
              </a:rPr>
              <a:t>="Center"</a:t>
            </a:r>
            <a:r>
              <a:rPr lang="es-DO" sz="800" dirty="0">
                <a:solidFill>
                  <a:srgbClr val="FF0000"/>
                </a:solidFill>
                <a:latin typeface="Consolas" panose="020B0609020204030204" pitchFamily="49" charset="0"/>
              </a:rPr>
              <a:t> FontSize</a:t>
            </a:r>
            <a:r>
              <a:rPr lang="es-DO" sz="800" dirty="0">
                <a:solidFill>
                  <a:srgbClr val="0000FF"/>
                </a:solidFill>
                <a:latin typeface="Consolas" panose="020B0609020204030204" pitchFamily="49" charset="0"/>
              </a:rPr>
              <a:t>="35"</a:t>
            </a:r>
            <a:endParaRPr lang="es-DO"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FF0000"/>
                </a:solidFill>
                <a:latin typeface="Consolas" panose="020B0609020204030204" pitchFamily="49" charset="0"/>
              </a:rPr>
              <a:t> Style</a:t>
            </a:r>
            <a:r>
              <a:rPr lang="es-DO" sz="800" dirty="0">
                <a:solidFill>
                  <a:srgbClr val="0000FF"/>
                </a:solidFill>
                <a:latin typeface="Consolas" panose="020B0609020204030204" pitchFamily="49" charset="0"/>
              </a:rPr>
              <a:t>="{</a:t>
            </a:r>
            <a:r>
              <a:rPr lang="es-DO" sz="800" dirty="0">
                <a:solidFill>
                  <a:srgbClr val="A31515"/>
                </a:solidFill>
                <a:latin typeface="Consolas" panose="020B0609020204030204" pitchFamily="49" charset="0"/>
              </a:rPr>
              <a:t>StaticResource</a:t>
            </a:r>
            <a:r>
              <a:rPr lang="es-DO" sz="800" dirty="0">
                <a:solidFill>
                  <a:srgbClr val="FF0000"/>
                </a:solidFill>
                <a:latin typeface="Consolas" panose="020B0609020204030204" pitchFamily="49" charset="0"/>
              </a:rPr>
              <a:t> headerLabel</a:t>
            </a:r>
            <a:r>
              <a:rPr lang="es-DO" sz="800" dirty="0">
                <a:solidFill>
                  <a:srgbClr val="0000FF"/>
                </a:solidFill>
                <a:latin typeface="Consolas" panose="020B0609020204030204" pitchFamily="49" charset="0"/>
              </a:rPr>
              <a:t>}" /&gt;</a:t>
            </a:r>
            <a:endParaRPr lang="es-DO"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&lt;</a:t>
            </a:r>
            <a:r>
              <a:rPr lang="es-DO" sz="800" dirty="0">
                <a:solidFill>
                  <a:srgbClr val="A31515"/>
                </a:solidFill>
                <a:latin typeface="Consolas" panose="020B0609020204030204" pitchFamily="49" charset="0"/>
              </a:rPr>
              <a:t>Label</a:t>
            </a:r>
            <a:r>
              <a:rPr lang="es-DO" sz="800" dirty="0">
                <a:solidFill>
                  <a:srgbClr val="FF0000"/>
                </a:solidFill>
                <a:latin typeface="Consolas" panose="020B0609020204030204" pitchFamily="49" charset="0"/>
              </a:rPr>
              <a:t> Text</a:t>
            </a:r>
            <a:r>
              <a:rPr lang="es-DO" sz="800" dirty="0">
                <a:solidFill>
                  <a:srgbClr val="0000FF"/>
                </a:solidFill>
                <a:latin typeface="Consolas" panose="020B0609020204030204" pitchFamily="49" charset="0"/>
              </a:rPr>
              <a:t>="</a:t>
            </a:r>
            <a:r>
              <a:rPr lang="es-ES" sz="800" b="0" i="0" dirty="0">
                <a:solidFill>
                  <a:srgbClr val="374151"/>
                </a:solidFill>
                <a:effectLst/>
                <a:latin typeface="Söhne"/>
              </a:rPr>
              <a:t>Linus Torvalds es un ingeniero de software finlandés que es más conocido por ser el creador del kernel de Linux en 199</a:t>
            </a:r>
            <a:r>
              <a:rPr lang="es-DO" sz="800" dirty="0">
                <a:solidFill>
                  <a:srgbClr val="0000FF"/>
                </a:solidFill>
                <a:latin typeface="Consolas" panose="020B0609020204030204" pitchFamily="49" charset="0"/>
              </a:rPr>
              <a:t>.</a:t>
            </a:r>
            <a:r>
              <a:rPr lang="es-ES" sz="800" b="0" i="0" dirty="0">
                <a:solidFill>
                  <a:srgbClr val="374151"/>
                </a:solidFill>
                <a:effectLst/>
                <a:latin typeface="Söhne"/>
              </a:rPr>
              <a:t> la creación de Git, y su defensa del software libre y de código abierto.</a:t>
            </a:r>
            <a:r>
              <a:rPr lang="es-DO" sz="800" dirty="0">
                <a:solidFill>
                  <a:srgbClr val="0000FF"/>
                </a:solidFill>
                <a:latin typeface="Consolas" panose="020B0609020204030204" pitchFamily="49" charset="0"/>
              </a:rPr>
              <a:t> "</a:t>
            </a:r>
            <a:r>
              <a:rPr lang="es-DO" sz="800" dirty="0">
                <a:solidFill>
                  <a:srgbClr val="FF0000"/>
                </a:solidFill>
                <a:latin typeface="Consolas" panose="020B0609020204030204" pitchFamily="49" charset="0"/>
              </a:rPr>
              <a:t> FontFamily</a:t>
            </a:r>
            <a:r>
              <a:rPr lang="es-DO" sz="800" dirty="0">
                <a:solidFill>
                  <a:srgbClr val="0000FF"/>
                </a:solidFill>
                <a:latin typeface="Consolas" panose="020B0609020204030204" pitchFamily="49" charset="0"/>
              </a:rPr>
              <a:t>="25"/&gt;</a:t>
            </a:r>
            <a:endParaRPr lang="es-DO"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&lt;</a:t>
            </a:r>
            <a:r>
              <a:rPr lang="es-DO" sz="800" dirty="0">
                <a:solidFill>
                  <a:srgbClr val="A31515"/>
                </a:solidFill>
                <a:latin typeface="Consolas" panose="020B0609020204030204" pitchFamily="49" charset="0"/>
              </a:rPr>
              <a:t>Label</a:t>
            </a:r>
            <a:r>
              <a:rPr lang="es-DO" sz="800" dirty="0">
                <a:solidFill>
                  <a:srgbClr val="FF0000"/>
                </a:solidFill>
                <a:latin typeface="Consolas" panose="020B0609020204030204" pitchFamily="49" charset="0"/>
              </a:rPr>
              <a:t> Text</a:t>
            </a:r>
            <a:r>
              <a:rPr lang="es-DO" sz="800" dirty="0">
                <a:solidFill>
                  <a:srgbClr val="0000FF"/>
                </a:solidFill>
                <a:latin typeface="Consolas" panose="020B0609020204030204" pitchFamily="49" charset="0"/>
              </a:rPr>
              <a:t>="  &amp;#x2022; Nacimiento: 28 diciembre de 1969 (edad 53 años)"</a:t>
            </a:r>
            <a:r>
              <a:rPr lang="es-DO" sz="800" dirty="0">
                <a:solidFill>
                  <a:srgbClr val="FF0000"/>
                </a:solidFill>
                <a:latin typeface="Consolas" panose="020B0609020204030204" pitchFamily="49" charset="0"/>
              </a:rPr>
              <a:t> FontFamily</a:t>
            </a:r>
            <a:r>
              <a:rPr lang="es-DO" sz="800" dirty="0">
                <a:solidFill>
                  <a:srgbClr val="0000FF"/>
                </a:solidFill>
                <a:latin typeface="Consolas" panose="020B0609020204030204" pitchFamily="49" charset="0"/>
              </a:rPr>
              <a:t>="25"/&gt;</a:t>
            </a:r>
            <a:endParaRPr lang="es-DO" sz="800" dirty="0">
              <a:solidFill>
                <a:srgbClr val="000000"/>
              </a:solidFill>
              <a:latin typeface="Consolas" panose="020B0609020204030204" pitchFamily="49" charset="0"/>
            </a:endParaRP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&lt;</a:t>
            </a:r>
            <a:r>
              <a:rPr lang="en-US" sz="800" dirty="0">
                <a:solidFill>
                  <a:srgbClr val="A31515"/>
                </a:solidFill>
                <a:latin typeface="Consolas" panose="020B0609020204030204" pitchFamily="49" charset="0"/>
              </a:rPr>
              <a:t>Label</a:t>
            </a:r>
            <a:r>
              <a:rPr lang="en-US" sz="800" dirty="0">
                <a:solidFill>
                  <a:srgbClr val="FF0000"/>
                </a:solidFill>
                <a:latin typeface="Consolas" panose="020B0609020204030204" pitchFamily="49" charset="0"/>
              </a:rPr>
              <a:t> Text</a:t>
            </a:r>
            <a:r>
              <a:rPr lang="en-US" sz="800" dirty="0">
                <a:solidFill>
                  <a:srgbClr val="0000FF"/>
                </a:solidFill>
                <a:latin typeface="Consolas" panose="020B0609020204030204" pitchFamily="49" charset="0"/>
              </a:rPr>
              <a:t>="  &amp;#x2022; Cónyuge</a:t>
            </a:r>
            <a:r>
              <a:rPr lang="es-DO" sz="800" b="0" i="0" dirty="0">
                <a:solidFill>
                  <a:srgbClr val="374151"/>
                </a:solidFill>
                <a:effectLst/>
                <a:latin typeface="Söhne"/>
              </a:rPr>
              <a:t> Tove Torvalds</a:t>
            </a:r>
            <a:r>
              <a:rPr lang="en-US" sz="800" dirty="0">
                <a:solidFill>
                  <a:srgbClr val="0000FF"/>
                </a:solidFill>
                <a:latin typeface="Consolas" panose="020B0609020204030204" pitchFamily="49" charset="0"/>
              </a:rPr>
              <a:t>)"</a:t>
            </a:r>
            <a:r>
              <a:rPr lang="en-US" sz="800" dirty="0">
                <a:solidFill>
                  <a:srgbClr val="FF0000"/>
                </a:solidFill>
                <a:latin typeface="Consolas" panose="020B0609020204030204" pitchFamily="49" charset="0"/>
              </a:rPr>
              <a:t> FontFamily</a:t>
            </a:r>
            <a:r>
              <a:rPr lang="en-US" sz="800" dirty="0">
                <a:solidFill>
                  <a:srgbClr val="0000FF"/>
                </a:solidFill>
                <a:latin typeface="Consolas" panose="020B0609020204030204" pitchFamily="49" charset="0"/>
              </a:rPr>
              <a:t>="25" /&gt;</a:t>
            </a:r>
            <a:endParaRPr lang="en-US" sz="800" dirty="0">
              <a:solidFill>
                <a:srgbClr val="000000"/>
              </a:solidFill>
              <a:latin typeface="Consolas" panose="020B0609020204030204" pitchFamily="49" charset="0"/>
            </a:endParaRP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&lt;</a:t>
            </a:r>
            <a:r>
              <a:rPr lang="en-US" sz="800" dirty="0">
                <a:solidFill>
                  <a:srgbClr val="A31515"/>
                </a:solidFill>
                <a:latin typeface="Consolas" panose="020B0609020204030204" pitchFamily="49" charset="0"/>
              </a:rPr>
              <a:t>Label</a:t>
            </a:r>
            <a:r>
              <a:rPr lang="en-US" sz="800" dirty="0">
                <a:solidFill>
                  <a:srgbClr val="FF0000"/>
                </a:solidFill>
                <a:latin typeface="Consolas" panose="020B0609020204030204" pitchFamily="49" charset="0"/>
              </a:rPr>
              <a:t> Text</a:t>
            </a:r>
            <a:r>
              <a:rPr lang="en-US" sz="800" dirty="0">
                <a:solidFill>
                  <a:srgbClr val="0000FF"/>
                </a:solidFill>
                <a:latin typeface="Consolas" panose="020B0609020204030204" pitchFamily="49" charset="0"/>
              </a:rPr>
              <a:t>="  &amp;#x2022; Hijos: </a:t>
            </a:r>
            <a:r>
              <a:rPr lang="es-DO" sz="800" b="0" i="0" dirty="0">
                <a:solidFill>
                  <a:srgbClr val="374151"/>
                </a:solidFill>
                <a:effectLst/>
                <a:latin typeface="Söhne"/>
              </a:rPr>
              <a:t>Patricia Miranda,, Daniela Yolanda, y Celeste Amanda </a:t>
            </a:r>
            <a:r>
              <a:rPr lang="en-US" sz="800" dirty="0">
                <a:solidFill>
                  <a:srgbClr val="0000FF"/>
                </a:solidFill>
                <a:latin typeface="Consolas" panose="020B0609020204030204" pitchFamily="49" charset="0"/>
              </a:rPr>
              <a:t>"</a:t>
            </a:r>
            <a:r>
              <a:rPr lang="en-US" sz="800" dirty="0">
                <a:solidFill>
                  <a:srgbClr val="FF0000"/>
                </a:solidFill>
                <a:latin typeface="Consolas" panose="020B0609020204030204" pitchFamily="49" charset="0"/>
              </a:rPr>
              <a:t> FontFamily</a:t>
            </a:r>
            <a:r>
              <a:rPr lang="en-US" sz="800" dirty="0">
                <a:solidFill>
                  <a:srgbClr val="0000FF"/>
                </a:solidFill>
                <a:latin typeface="Consolas" panose="020B0609020204030204" pitchFamily="49" charset="0"/>
              </a:rPr>
              <a:t>="25"/&gt;</a:t>
            </a:r>
            <a:endParaRPr lang="en-US" sz="800" dirty="0">
              <a:solidFill>
                <a:srgbClr val="000000"/>
              </a:solidFill>
              <a:latin typeface="Consolas" panose="020B0609020204030204" pitchFamily="49" charset="0"/>
            </a:endParaRPr>
          </a:p>
          <a:p>
            <a:r>
              <a:rPr lang="fr-FR" sz="800" dirty="0">
                <a:solidFill>
                  <a:srgbClr val="000000"/>
                </a:solidFill>
                <a:latin typeface="Consolas" panose="020B0609020204030204" pitchFamily="49" charset="0"/>
              </a:rPr>
              <a:t>                        </a:t>
            </a:r>
            <a:r>
              <a:rPr lang="fr-FR" sz="800" dirty="0">
                <a:solidFill>
                  <a:srgbClr val="0000FF"/>
                </a:solidFill>
                <a:latin typeface="Consolas" panose="020B0609020204030204" pitchFamily="49" charset="0"/>
              </a:rPr>
              <a:t>&lt;</a:t>
            </a:r>
            <a:r>
              <a:rPr lang="fr-FR" sz="800" dirty="0">
                <a:solidFill>
                  <a:srgbClr val="A31515"/>
                </a:solidFill>
                <a:latin typeface="Consolas" panose="020B0609020204030204" pitchFamily="49" charset="0"/>
              </a:rPr>
              <a:t>Image</a:t>
            </a:r>
            <a:r>
              <a:rPr lang="fr-FR" sz="800" dirty="0">
                <a:solidFill>
                  <a:srgbClr val="FF0000"/>
                </a:solidFill>
                <a:latin typeface="Consolas" panose="020B0609020204030204" pitchFamily="49" charset="0"/>
              </a:rPr>
              <a:t> Source</a:t>
            </a:r>
            <a:r>
              <a:rPr lang="fr-FR" sz="800" dirty="0">
                <a:solidFill>
                  <a:srgbClr val="0000FF"/>
                </a:solidFill>
                <a:latin typeface="Consolas" panose="020B0609020204030204" pitchFamily="49" charset="0"/>
              </a:rPr>
              <a:t>=« linus.png"</a:t>
            </a:r>
            <a:endParaRPr lang="fr-FR"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FF0000"/>
                </a:solidFill>
                <a:latin typeface="Consolas" panose="020B0609020204030204" pitchFamily="49" charset="0"/>
              </a:rPr>
              <a:t> WidthRequest</a:t>
            </a:r>
            <a:r>
              <a:rPr lang="es-DO" sz="800" dirty="0">
                <a:solidFill>
                  <a:srgbClr val="0000FF"/>
                </a:solidFill>
                <a:latin typeface="Consolas" panose="020B0609020204030204" pitchFamily="49" charset="0"/>
              </a:rPr>
              <a:t>="280"</a:t>
            </a:r>
            <a:endParaRPr lang="es-DO"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FF0000"/>
                </a:solidFill>
                <a:latin typeface="Consolas" panose="020B0609020204030204" pitchFamily="49" charset="0"/>
              </a:rPr>
              <a:t> HeightRequest</a:t>
            </a:r>
            <a:r>
              <a:rPr lang="es-DO" sz="800" dirty="0">
                <a:solidFill>
                  <a:srgbClr val="0000FF"/>
                </a:solidFill>
                <a:latin typeface="Consolas" panose="020B0609020204030204" pitchFamily="49" charset="0"/>
              </a:rPr>
              <a:t>="200" /&gt;</a:t>
            </a:r>
            <a:endParaRPr lang="es-DO"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&lt;</a:t>
            </a:r>
            <a:r>
              <a:rPr lang="es-DO" sz="800" dirty="0">
                <a:solidFill>
                  <a:srgbClr val="A31515"/>
                </a:solidFill>
                <a:latin typeface="Consolas" panose="020B0609020204030204" pitchFamily="49" charset="0"/>
              </a:rPr>
              <a:t>Label</a:t>
            </a:r>
            <a:r>
              <a:rPr lang="es-DO" sz="800" dirty="0">
                <a:solidFill>
                  <a:srgbClr val="FF0000"/>
                </a:solidFill>
                <a:latin typeface="Consolas" panose="020B0609020204030204" pitchFamily="49" charset="0"/>
              </a:rPr>
              <a:t> FlexLayout.Grow</a:t>
            </a:r>
            <a:r>
              <a:rPr lang="es-DO" sz="800" dirty="0">
                <a:solidFill>
                  <a:srgbClr val="0000FF"/>
                </a:solidFill>
                <a:latin typeface="Consolas" panose="020B0609020204030204" pitchFamily="49" charset="0"/>
              </a:rPr>
              <a:t>="1" /&gt;</a:t>
            </a:r>
            <a:endParaRPr lang="es-DO" sz="800" dirty="0">
              <a:solidFill>
                <a:srgbClr val="000000"/>
              </a:solidFill>
              <a:latin typeface="Consolas" panose="020B0609020204030204" pitchFamily="49" charset="0"/>
            </a:endParaRP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&lt;</a:t>
            </a:r>
            <a:r>
              <a:rPr lang="en-US" sz="800" dirty="0">
                <a:solidFill>
                  <a:srgbClr val="A31515"/>
                </a:solidFill>
                <a:latin typeface="Consolas" panose="020B0609020204030204" pitchFamily="49" charset="0"/>
              </a:rPr>
              <a:t>Button</a:t>
            </a:r>
            <a:r>
              <a:rPr lang="en-US" sz="800" dirty="0">
                <a:solidFill>
                  <a:srgbClr val="FF0000"/>
                </a:solidFill>
                <a:latin typeface="Consolas" panose="020B0609020204030204" pitchFamily="49" charset="0"/>
              </a:rPr>
              <a:t> x</a:t>
            </a:r>
            <a:r>
              <a:rPr lang="en-US" sz="800" dirty="0">
                <a:solidFill>
                  <a:srgbClr val="0000FF"/>
                </a:solidFill>
                <a:latin typeface="Consolas" panose="020B0609020204030204" pitchFamily="49" charset="0"/>
              </a:rPr>
              <a:t>:</a:t>
            </a:r>
            <a:r>
              <a:rPr lang="en-US" sz="800" dirty="0">
                <a:solidFill>
                  <a:srgbClr val="FF0000"/>
                </a:solidFill>
                <a:latin typeface="Consolas" panose="020B0609020204030204" pitchFamily="49" charset="0"/>
              </a:rPr>
              <a:t>Name</a:t>
            </a:r>
            <a:r>
              <a:rPr lang="en-US" sz="800" dirty="0">
                <a:solidFill>
                  <a:srgbClr val="0000FF"/>
                </a:solidFill>
                <a:latin typeface="Consolas" panose="020B0609020204030204" pitchFamily="49" charset="0"/>
              </a:rPr>
              <a:t>="btnLeerMas4"</a:t>
            </a:r>
            <a:r>
              <a:rPr lang="en-US" sz="800" dirty="0">
                <a:solidFill>
                  <a:srgbClr val="FF0000"/>
                </a:solidFill>
                <a:latin typeface="Consolas" panose="020B0609020204030204" pitchFamily="49" charset="0"/>
              </a:rPr>
              <a:t> Clicked</a:t>
            </a:r>
            <a:r>
              <a:rPr lang="en-US" sz="800" dirty="0">
                <a:solidFill>
                  <a:srgbClr val="0000FF"/>
                </a:solidFill>
                <a:latin typeface="Consolas" panose="020B0609020204030204" pitchFamily="49" charset="0"/>
              </a:rPr>
              <a:t>="btnLeerMas4_Clicked" /&gt;</a:t>
            </a:r>
            <a:endParaRPr lang="en-US"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&lt;/</a:t>
            </a:r>
            <a:r>
              <a:rPr lang="es-DO" sz="800" dirty="0">
                <a:solidFill>
                  <a:srgbClr val="A31515"/>
                </a:solidFill>
                <a:latin typeface="Consolas" panose="020B0609020204030204" pitchFamily="49" charset="0"/>
              </a:rPr>
              <a:t>FlexLayout</a:t>
            </a:r>
            <a:r>
              <a:rPr lang="es-DO" sz="800" dirty="0">
                <a:solidFill>
                  <a:srgbClr val="0000FF"/>
                </a:solidFill>
                <a:latin typeface="Consolas" panose="020B0609020204030204" pitchFamily="49" charset="0"/>
              </a:rPr>
              <a:t>&gt;</a:t>
            </a:r>
            <a:endParaRPr lang="es-DO" sz="800" dirty="0">
              <a:solidFill>
                <a:srgbClr val="000000"/>
              </a:solidFill>
              <a:latin typeface="Consolas" panose="020B0609020204030204" pitchFamily="49" charset="0"/>
            </a:endParaRPr>
          </a:p>
          <a:p>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&lt;/</a:t>
            </a:r>
            <a:r>
              <a:rPr lang="es-DO" sz="800" dirty="0">
                <a:solidFill>
                  <a:srgbClr val="A31515"/>
                </a:solidFill>
                <a:latin typeface="Consolas" panose="020B0609020204030204" pitchFamily="49" charset="0"/>
              </a:rPr>
              <a:t>Frame</a:t>
            </a:r>
            <a:r>
              <a:rPr lang="es-DO" sz="800" dirty="0">
                <a:solidFill>
                  <a:srgbClr val="0000FF"/>
                </a:solidFill>
                <a:latin typeface="Consolas" panose="020B0609020204030204" pitchFamily="49" charset="0"/>
              </a:rPr>
              <a:t>&gt;</a:t>
            </a:r>
            <a:endParaRPr lang="es-DO" dirty="0"/>
          </a:p>
        </p:txBody>
      </p:sp>
      <p:pic>
        <p:nvPicPr>
          <p:cNvPr id="4" name="Picture 2" descr="Diseñando con código XAML | Vanguarsoft Developers blog">
            <a:extLst>
              <a:ext uri="{FF2B5EF4-FFF2-40B4-BE49-F238E27FC236}">
                <a16:creationId xmlns:a16="http://schemas.microsoft.com/office/drawing/2014/main" id="{B8CCC845-7210-4346-B97A-53FDB2A22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413" y="1410566"/>
            <a:ext cx="2487930" cy="822856"/>
          </a:xfrm>
          <a:prstGeom prst="rect">
            <a:avLst/>
          </a:prstGeom>
          <a:noFill/>
          <a:extLst>
            <a:ext uri="{909E8E84-426E-40DD-AFC4-6F175D3DCCD1}">
              <a14:hiddenFill xmlns:a14="http://schemas.microsoft.com/office/drawing/2010/main">
                <a:solidFill>
                  <a:srgbClr val="FFFFFF"/>
                </a:solidFill>
              </a14:hiddenFill>
            </a:ext>
          </a:extLst>
        </p:spPr>
      </p:pic>
      <p:sp>
        <p:nvSpPr>
          <p:cNvPr id="2" name="Flecha: hacia abajo 1">
            <a:extLst>
              <a:ext uri="{FF2B5EF4-FFF2-40B4-BE49-F238E27FC236}">
                <a16:creationId xmlns:a16="http://schemas.microsoft.com/office/drawing/2014/main" id="{C1E7F4B1-B9D4-4F43-A112-048F4FBC01D7}"/>
              </a:ext>
            </a:extLst>
          </p:cNvPr>
          <p:cNvSpPr/>
          <p:nvPr/>
        </p:nvSpPr>
        <p:spPr>
          <a:xfrm>
            <a:off x="9810750" y="352425"/>
            <a:ext cx="666750" cy="647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CuadroTexto 4">
            <a:extLst>
              <a:ext uri="{FF2B5EF4-FFF2-40B4-BE49-F238E27FC236}">
                <a16:creationId xmlns:a16="http://schemas.microsoft.com/office/drawing/2014/main" id="{E9EBA243-7780-4001-B440-CBD4083B54A9}"/>
              </a:ext>
            </a:extLst>
          </p:cNvPr>
          <p:cNvSpPr txBox="1"/>
          <p:nvPr/>
        </p:nvSpPr>
        <p:spPr>
          <a:xfrm>
            <a:off x="427863" y="5420466"/>
            <a:ext cx="11336274" cy="954107"/>
          </a:xfrm>
          <a:prstGeom prst="rect">
            <a:avLst/>
          </a:prstGeom>
          <a:noFill/>
        </p:spPr>
        <p:txBody>
          <a:bodyPr wrap="square" rtlCol="0">
            <a:spAutoFit/>
          </a:bodyPr>
          <a:lstStyle/>
          <a:p>
            <a:pPr algn="ctr"/>
            <a:r>
              <a:rPr lang="es-ES" sz="2800" dirty="0"/>
              <a:t>Agregamos esto después del FlexLayout. Pero antes del scroll y el ultimo stacklayout</a:t>
            </a:r>
            <a:endParaRPr lang="es-DO" sz="2800" dirty="0"/>
          </a:p>
        </p:txBody>
      </p:sp>
    </p:spTree>
    <p:extLst>
      <p:ext uri="{BB962C8B-B14F-4D97-AF65-F5344CB8AC3E}">
        <p14:creationId xmlns:p14="http://schemas.microsoft.com/office/powerpoint/2010/main" val="777072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47DFE4-96CC-4FFE-8471-E6B129235168}"/>
              </a:ext>
            </a:extLst>
          </p:cNvPr>
          <p:cNvSpPr txBox="1"/>
          <p:nvPr/>
        </p:nvSpPr>
        <p:spPr>
          <a:xfrm>
            <a:off x="197428" y="412594"/>
            <a:ext cx="8148550" cy="6186309"/>
          </a:xfrm>
          <a:prstGeom prst="rect">
            <a:avLst/>
          </a:prstGeom>
          <a:noFill/>
        </p:spPr>
        <p:txBody>
          <a:bodyPr wrap="square">
            <a:spAutoFit/>
          </a:bodyPr>
          <a:lstStyle/>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System.Collections.Generic;</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System.ComponentModel;</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System.Linq;</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System.Text;</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System.Threading.Tasks;</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Xamarin.Forms;</a:t>
            </a:r>
          </a:p>
          <a:p>
            <a:r>
              <a:rPr lang="es-DO" sz="900" dirty="0">
                <a:solidFill>
                  <a:srgbClr val="0000FF"/>
                </a:solidFill>
                <a:latin typeface="Consolas" panose="020B0609020204030204" pitchFamily="49" charset="0"/>
              </a:rPr>
              <a:t>using</a:t>
            </a:r>
            <a:r>
              <a:rPr lang="es-DO" sz="900" dirty="0">
                <a:solidFill>
                  <a:srgbClr val="000000"/>
                </a:solidFill>
                <a:latin typeface="Consolas" panose="020B0609020204030204" pitchFamily="49" charset="0"/>
              </a:rPr>
              <a:t> Xamarin.Essentials;</a:t>
            </a:r>
          </a:p>
          <a:p>
            <a:endParaRPr lang="es-DO" sz="900" dirty="0">
              <a:solidFill>
                <a:srgbClr val="000000"/>
              </a:solidFill>
              <a:latin typeface="Consolas" panose="020B0609020204030204" pitchFamily="49" charset="0"/>
            </a:endParaRPr>
          </a:p>
          <a:p>
            <a:r>
              <a:rPr lang="es-DO" sz="900" dirty="0">
                <a:solidFill>
                  <a:srgbClr val="0000FF"/>
                </a:solidFill>
                <a:latin typeface="Consolas" panose="020B0609020204030204" pitchFamily="49" charset="0"/>
              </a:rPr>
              <a:t>namespace</a:t>
            </a:r>
            <a:r>
              <a:rPr lang="es-DO" sz="900" dirty="0">
                <a:solidFill>
                  <a:srgbClr val="000000"/>
                </a:solidFill>
                <a:latin typeface="Consolas" panose="020B0609020204030204" pitchFamily="49" charset="0"/>
              </a:rPr>
              <a:t> USANDO_FLEXLAYOUT</a:t>
            </a:r>
          </a:p>
          <a:p>
            <a:r>
              <a:rPr lang="es-DO" sz="900" dirty="0">
                <a:solidFill>
                  <a:srgbClr val="000000"/>
                </a:solidFill>
                <a:latin typeface="Consolas" panose="020B0609020204030204" pitchFamily="49" charset="0"/>
              </a:rPr>
              <a:t>{</a:t>
            </a: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public</a:t>
            </a:r>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partial</a:t>
            </a:r>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class</a:t>
            </a:r>
            <a:r>
              <a:rPr lang="es-DO" sz="900" dirty="0">
                <a:solidFill>
                  <a:srgbClr val="000000"/>
                </a:solidFill>
                <a:latin typeface="Consolas" panose="020B0609020204030204" pitchFamily="49" charset="0"/>
              </a:rPr>
              <a:t> </a:t>
            </a:r>
            <a:r>
              <a:rPr lang="es-DO" sz="900" dirty="0">
                <a:solidFill>
                  <a:srgbClr val="2B91AF"/>
                </a:solidFill>
                <a:latin typeface="Consolas" panose="020B0609020204030204" pitchFamily="49" charset="0"/>
              </a:rPr>
              <a:t>MainPage</a:t>
            </a:r>
            <a:r>
              <a:rPr lang="es-DO" sz="900" dirty="0">
                <a:solidFill>
                  <a:srgbClr val="000000"/>
                </a:solidFill>
                <a:latin typeface="Consolas" panose="020B0609020204030204" pitchFamily="49" charset="0"/>
              </a:rPr>
              <a:t> : ContentPage</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        </a:t>
            </a:r>
            <a:r>
              <a:rPr lang="es-DO" sz="900" dirty="0">
                <a:solidFill>
                  <a:srgbClr val="0000FF"/>
                </a:solidFill>
                <a:latin typeface="Consolas" panose="020B0609020204030204" pitchFamily="49" charset="0"/>
              </a:rPr>
              <a:t>public</a:t>
            </a:r>
            <a:r>
              <a:rPr lang="es-DO" sz="900" dirty="0">
                <a:solidFill>
                  <a:srgbClr val="000000"/>
                </a:solidFill>
                <a:latin typeface="Consolas" panose="020B0609020204030204" pitchFamily="49" charset="0"/>
              </a:rPr>
              <a:t> </a:t>
            </a:r>
            <a:r>
              <a:rPr lang="es-DO" sz="900" dirty="0">
                <a:solidFill>
                  <a:srgbClr val="2B91AF"/>
                </a:solidFill>
                <a:latin typeface="Consolas" panose="020B0609020204030204" pitchFamily="49" charset="0"/>
              </a:rPr>
              <a:t>MainPage</a:t>
            </a:r>
            <a:r>
              <a:rPr lang="es-DO" sz="900" dirty="0">
                <a:solidFill>
                  <a:srgbClr val="000000"/>
                </a:solidFill>
                <a:latin typeface="Consolas" panose="020B0609020204030204" pitchFamily="49" charset="0"/>
              </a:rPr>
              <a:t>()</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            InitializeComponent();</a:t>
            </a:r>
          </a:p>
          <a:p>
            <a:r>
              <a:rPr lang="es-DO" sz="900" dirty="0">
                <a:solidFill>
                  <a:srgbClr val="000000"/>
                </a:solidFill>
                <a:latin typeface="Consolas" panose="020B0609020204030204" pitchFamily="49" charset="0"/>
              </a:rPr>
              <a:t>        }</a:t>
            </a:r>
          </a:p>
          <a:p>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btnLeerMas_Clicked(</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EventArgs e)</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            Browser.OpenAsync(</a:t>
            </a:r>
            <a:r>
              <a:rPr lang="es-DO" sz="900" dirty="0">
                <a:solidFill>
                  <a:srgbClr val="A31515"/>
                </a:solidFill>
                <a:latin typeface="Consolas" panose="020B0609020204030204" pitchFamily="49" charset="0"/>
              </a:rPr>
              <a:t>"https://es.wikipedia.org/wiki/Guido_van_Rossum"</a:t>
            </a:r>
            <a:r>
              <a:rPr lang="es-DO" sz="900" dirty="0">
                <a:solidFill>
                  <a:srgbClr val="000000"/>
                </a:solidFill>
                <a:latin typeface="Consolas" panose="020B0609020204030204" pitchFamily="49" charset="0"/>
              </a:rPr>
              <a:t>,BrowserLaunchMode.SystemPreferred);</a:t>
            </a:r>
          </a:p>
          <a:p>
            <a:r>
              <a:rPr lang="es-DO" sz="900" dirty="0">
                <a:solidFill>
                  <a:srgbClr val="000000"/>
                </a:solidFill>
                <a:latin typeface="Consolas" panose="020B0609020204030204" pitchFamily="49" charset="0"/>
              </a:rPr>
              <a:t>        }</a:t>
            </a:r>
          </a:p>
          <a:p>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btnLeerMas1_Clicked(</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EventArgs e)</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            Browser.OpenAsync(</a:t>
            </a:r>
            <a:r>
              <a:rPr lang="es-DO" sz="900" dirty="0">
                <a:solidFill>
                  <a:srgbClr val="A31515"/>
                </a:solidFill>
                <a:latin typeface="Consolas" panose="020B0609020204030204" pitchFamily="49" charset="0"/>
              </a:rPr>
              <a:t>"https://es.wikipedia.org/wiki/Brendan_Eich"</a:t>
            </a:r>
            <a:r>
              <a:rPr lang="es-DO" sz="900" dirty="0">
                <a:solidFill>
                  <a:srgbClr val="000000"/>
                </a:solidFill>
                <a:latin typeface="Consolas" panose="020B0609020204030204" pitchFamily="49" charset="0"/>
              </a:rPr>
              <a:t>, BrowserLaunchMode.SystemPreferred);</a:t>
            </a:r>
          </a:p>
          <a:p>
            <a:r>
              <a:rPr lang="es-DO" sz="900" dirty="0">
                <a:solidFill>
                  <a:srgbClr val="000000"/>
                </a:solidFill>
                <a:latin typeface="Consolas" panose="020B0609020204030204" pitchFamily="49" charset="0"/>
              </a:rPr>
              <a:t>        }</a:t>
            </a:r>
          </a:p>
          <a:p>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btnLeerMas2_Clicked(</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EventArgs e)</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            Browser.OpenAsync(</a:t>
            </a:r>
            <a:r>
              <a:rPr lang="es-DO" sz="900" dirty="0">
                <a:solidFill>
                  <a:srgbClr val="A31515"/>
                </a:solidFill>
                <a:latin typeface="Consolas" panose="020B0609020204030204" pitchFamily="49" charset="0"/>
              </a:rPr>
              <a:t>"https://es.wikipedia.org/wiki/Rasmus_Lerdorf"</a:t>
            </a:r>
            <a:r>
              <a:rPr lang="es-DO" sz="900" dirty="0">
                <a:solidFill>
                  <a:srgbClr val="000000"/>
                </a:solidFill>
                <a:latin typeface="Consolas" panose="020B0609020204030204" pitchFamily="49" charset="0"/>
              </a:rPr>
              <a:t>, BrowserLaunchMode.SystemPreferred);</a:t>
            </a:r>
          </a:p>
          <a:p>
            <a:r>
              <a:rPr lang="es-DO" sz="900" dirty="0">
                <a:solidFill>
                  <a:srgbClr val="000000"/>
                </a:solidFill>
                <a:latin typeface="Consolas" panose="020B0609020204030204" pitchFamily="49" charset="0"/>
              </a:rPr>
              <a:t>        }</a:t>
            </a:r>
          </a:p>
          <a:p>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btnLeerMas3_Clicked(</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EventArgs e)</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            Browser.OpenAsync(</a:t>
            </a:r>
            <a:r>
              <a:rPr lang="es-DO" sz="900" dirty="0">
                <a:solidFill>
                  <a:srgbClr val="A31515"/>
                </a:solidFill>
                <a:latin typeface="Consolas" panose="020B0609020204030204" pitchFamily="49" charset="0"/>
              </a:rPr>
              <a:t>"https://es.wikipedia.org/wiki/Matt_Mullenweg"</a:t>
            </a:r>
            <a:r>
              <a:rPr lang="es-DO" sz="900" dirty="0">
                <a:solidFill>
                  <a:srgbClr val="000000"/>
                </a:solidFill>
                <a:latin typeface="Consolas" panose="020B0609020204030204" pitchFamily="49" charset="0"/>
              </a:rPr>
              <a:t>, BrowserLaunchMode.SystemPreferred);</a:t>
            </a:r>
          </a:p>
          <a:p>
            <a:r>
              <a:rPr lang="es-DO" sz="900" dirty="0">
                <a:solidFill>
                  <a:srgbClr val="000000"/>
                </a:solidFill>
                <a:latin typeface="Consolas" panose="020B0609020204030204" pitchFamily="49" charset="0"/>
              </a:rPr>
              <a:t>        }</a:t>
            </a:r>
          </a:p>
          <a:p>
            <a:endParaRPr lang="es-DO"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private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void</a:t>
            </a:r>
            <a:r>
              <a:rPr lang="en-US" sz="900" dirty="0">
                <a:solidFill>
                  <a:srgbClr val="000000"/>
                </a:solidFill>
                <a:latin typeface="Consolas" panose="020B0609020204030204" pitchFamily="49" charset="0"/>
              </a:rPr>
              <a:t> btnLeerMas4_Clicked(</a:t>
            </a:r>
            <a:r>
              <a:rPr lang="en-US" sz="900" dirty="0">
                <a:solidFill>
                  <a:srgbClr val="0000FF"/>
                </a:solidFill>
                <a:latin typeface="Consolas" panose="020B0609020204030204" pitchFamily="49" charset="0"/>
              </a:rPr>
              <a:t>object</a:t>
            </a:r>
            <a:r>
              <a:rPr lang="en-US" sz="900" dirty="0">
                <a:solidFill>
                  <a:srgbClr val="000000"/>
                </a:solidFill>
                <a:latin typeface="Consolas" panose="020B0609020204030204" pitchFamily="49" charset="0"/>
              </a:rPr>
              <a:t> sender, EventArgs e)</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            Browser.OpenAsync(</a:t>
            </a:r>
            <a:r>
              <a:rPr lang="es-DO" sz="900" dirty="0">
                <a:solidFill>
                  <a:srgbClr val="A31515"/>
                </a:solidFill>
                <a:latin typeface="Consolas" panose="020B0609020204030204" pitchFamily="49" charset="0"/>
              </a:rPr>
              <a:t>"https://es.wikipedia.org/wiki/Tim_Berners-Lee"</a:t>
            </a:r>
            <a:r>
              <a:rPr lang="es-DO" sz="900" dirty="0">
                <a:solidFill>
                  <a:srgbClr val="000000"/>
                </a:solidFill>
                <a:latin typeface="Consolas" panose="020B0609020204030204" pitchFamily="49" charset="0"/>
              </a:rPr>
              <a:t>, BrowserLaunchMode.SystemPreferred);</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    }</a:t>
            </a:r>
          </a:p>
          <a:p>
            <a:r>
              <a:rPr lang="es-DO" sz="900" dirty="0">
                <a:solidFill>
                  <a:srgbClr val="000000"/>
                </a:solidFill>
                <a:latin typeface="Consolas" panose="020B0609020204030204" pitchFamily="49" charset="0"/>
              </a:rPr>
              <a:t>}</a:t>
            </a:r>
          </a:p>
        </p:txBody>
      </p:sp>
      <p:sp>
        <p:nvSpPr>
          <p:cNvPr id="6" name="TextBox 5">
            <a:extLst>
              <a:ext uri="{FF2B5EF4-FFF2-40B4-BE49-F238E27FC236}">
                <a16:creationId xmlns:a16="http://schemas.microsoft.com/office/drawing/2014/main" id="{EAA25FC3-F776-4316-B7DE-92664C42CE8C}"/>
              </a:ext>
            </a:extLst>
          </p:cNvPr>
          <p:cNvSpPr txBox="1"/>
          <p:nvPr/>
        </p:nvSpPr>
        <p:spPr>
          <a:xfrm>
            <a:off x="3688890" y="295437"/>
            <a:ext cx="7593003" cy="523220"/>
          </a:xfrm>
          <a:prstGeom prst="rect">
            <a:avLst/>
          </a:prstGeom>
          <a:noFill/>
        </p:spPr>
        <p:txBody>
          <a:bodyPr wrap="square">
            <a:spAutoFit/>
          </a:bodyPr>
          <a:lstStyle/>
          <a:p>
            <a:r>
              <a:rPr lang="en-US" sz="2800" b="1" dirty="0"/>
              <a:t>Copiar este codigo C#  en el MainPage.xaml.cs </a:t>
            </a:r>
            <a:endParaRPr lang="es-DO" sz="2800" dirty="0"/>
          </a:p>
        </p:txBody>
      </p:sp>
      <p:pic>
        <p:nvPicPr>
          <p:cNvPr id="6146" name="Picture 2" descr="Mejorar la legibilidad de números en tu código C# con separadores de  dígitos | JASoft.org">
            <a:extLst>
              <a:ext uri="{FF2B5EF4-FFF2-40B4-BE49-F238E27FC236}">
                <a16:creationId xmlns:a16="http://schemas.microsoft.com/office/drawing/2014/main" id="{A9DD9545-870A-4140-97FC-1F3A9A021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4282" y="3429000"/>
            <a:ext cx="1376449" cy="1376449"/>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7" name="Right Brace 6">
            <a:extLst>
              <a:ext uri="{FF2B5EF4-FFF2-40B4-BE49-F238E27FC236}">
                <a16:creationId xmlns:a16="http://schemas.microsoft.com/office/drawing/2014/main" id="{D2E59270-262C-4AE5-AD5F-57108728C427}"/>
              </a:ext>
            </a:extLst>
          </p:cNvPr>
          <p:cNvSpPr/>
          <p:nvPr/>
        </p:nvSpPr>
        <p:spPr>
          <a:xfrm>
            <a:off x="7439891" y="2086495"/>
            <a:ext cx="2726574" cy="41314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DO"/>
          </a:p>
        </p:txBody>
      </p:sp>
      <p:sp>
        <p:nvSpPr>
          <p:cNvPr id="4" name="CuadroTexto 3">
            <a:extLst>
              <a:ext uri="{FF2B5EF4-FFF2-40B4-BE49-F238E27FC236}">
                <a16:creationId xmlns:a16="http://schemas.microsoft.com/office/drawing/2014/main" id="{0FC25BB6-C6C4-EAF0-49C0-0BD9FCC59FFB}"/>
              </a:ext>
            </a:extLst>
          </p:cNvPr>
          <p:cNvSpPr txBox="1"/>
          <p:nvPr/>
        </p:nvSpPr>
        <p:spPr>
          <a:xfrm>
            <a:off x="5792516" y="1144798"/>
            <a:ext cx="4686508" cy="307777"/>
          </a:xfrm>
          <a:prstGeom prst="rect">
            <a:avLst/>
          </a:prstGeom>
          <a:noFill/>
        </p:spPr>
        <p:txBody>
          <a:bodyPr wrap="square">
            <a:spAutoFit/>
          </a:bodyPr>
          <a:lstStyle/>
          <a:p>
            <a:r>
              <a:rPr lang="es-DO" sz="1400" dirty="0">
                <a:highlight>
                  <a:srgbClr val="FFFF00"/>
                </a:highlight>
              </a:rPr>
              <a:t>https://en.wikipedia.org/wiki/Linus_Torvalds</a:t>
            </a:r>
          </a:p>
        </p:txBody>
      </p:sp>
    </p:spTree>
    <p:extLst>
      <p:ext uri="{BB962C8B-B14F-4D97-AF65-F5344CB8AC3E}">
        <p14:creationId xmlns:p14="http://schemas.microsoft.com/office/powerpoint/2010/main" val="2335466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A14303-405B-422C-BFAC-626AE6CC3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198" y="0"/>
            <a:ext cx="2916296" cy="6858000"/>
          </a:xfrm>
          <a:prstGeom prst="rect">
            <a:avLst/>
          </a:prstGeom>
        </p:spPr>
      </p:pic>
      <p:sp>
        <p:nvSpPr>
          <p:cNvPr id="5" name="CuadroTexto 4">
            <a:extLst>
              <a:ext uri="{FF2B5EF4-FFF2-40B4-BE49-F238E27FC236}">
                <a16:creationId xmlns:a16="http://schemas.microsoft.com/office/drawing/2014/main" id="{A16FCD04-5432-469B-8A85-64F1B2E92C6A}"/>
              </a:ext>
            </a:extLst>
          </p:cNvPr>
          <p:cNvSpPr txBox="1"/>
          <p:nvPr/>
        </p:nvSpPr>
        <p:spPr>
          <a:xfrm>
            <a:off x="4997007" y="497915"/>
            <a:ext cx="1149439" cy="369332"/>
          </a:xfrm>
          <a:prstGeom prst="rect">
            <a:avLst/>
          </a:prstGeom>
          <a:noFill/>
        </p:spPr>
        <p:txBody>
          <a:bodyPr wrap="square">
            <a:spAutoFit/>
          </a:bodyPr>
          <a:lstStyle/>
          <a:p>
            <a:r>
              <a:rPr lang="es-ES" sz="1800" dirty="0">
                <a:solidFill>
                  <a:srgbClr val="A31515"/>
                </a:solidFill>
                <a:latin typeface="Consolas" panose="020B0609020204030204" pitchFamily="49" charset="0"/>
              </a:rPr>
              <a:t>Frame</a:t>
            </a:r>
            <a:endParaRPr lang="es-ES" dirty="0"/>
          </a:p>
        </p:txBody>
      </p:sp>
      <p:cxnSp>
        <p:nvCxnSpPr>
          <p:cNvPr id="7" name="Conector recto de flecha 6">
            <a:extLst>
              <a:ext uri="{FF2B5EF4-FFF2-40B4-BE49-F238E27FC236}">
                <a16:creationId xmlns:a16="http://schemas.microsoft.com/office/drawing/2014/main" id="{F068553B-9763-4413-819E-3D07B087C505}"/>
              </a:ext>
            </a:extLst>
          </p:cNvPr>
          <p:cNvCxnSpPr/>
          <p:nvPr/>
        </p:nvCxnSpPr>
        <p:spPr>
          <a:xfrm flipV="1">
            <a:off x="4115494" y="759854"/>
            <a:ext cx="881513" cy="218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CE72BACB-4A0E-425B-999E-4B308B2B3924}"/>
              </a:ext>
            </a:extLst>
          </p:cNvPr>
          <p:cNvSpPr txBox="1"/>
          <p:nvPr/>
        </p:nvSpPr>
        <p:spPr>
          <a:xfrm>
            <a:off x="4681474" y="3323684"/>
            <a:ext cx="1780504" cy="369332"/>
          </a:xfrm>
          <a:prstGeom prst="rect">
            <a:avLst/>
          </a:prstGeom>
          <a:noFill/>
        </p:spPr>
        <p:txBody>
          <a:bodyPr wrap="square">
            <a:spAutoFit/>
          </a:bodyPr>
          <a:lstStyle/>
          <a:p>
            <a:r>
              <a:rPr lang="es-ES" sz="1800" dirty="0">
                <a:solidFill>
                  <a:srgbClr val="A31515"/>
                </a:solidFill>
                <a:latin typeface="Consolas" panose="020B0609020204030204" pitchFamily="49" charset="0"/>
              </a:rPr>
              <a:t>FlexLayout</a:t>
            </a:r>
            <a:endParaRPr lang="es-ES" dirty="0"/>
          </a:p>
        </p:txBody>
      </p:sp>
      <p:cxnSp>
        <p:nvCxnSpPr>
          <p:cNvPr id="10" name="Conector recto de flecha 9">
            <a:extLst>
              <a:ext uri="{FF2B5EF4-FFF2-40B4-BE49-F238E27FC236}">
                <a16:creationId xmlns:a16="http://schemas.microsoft.com/office/drawing/2014/main" id="{F1D4DB19-B159-451D-AA09-612319B274A3}"/>
              </a:ext>
            </a:extLst>
          </p:cNvPr>
          <p:cNvCxnSpPr>
            <a:cxnSpLocks/>
            <a:endCxn id="9" idx="1"/>
          </p:cNvCxnSpPr>
          <p:nvPr/>
        </p:nvCxnSpPr>
        <p:spPr>
          <a:xfrm>
            <a:off x="3979576" y="3429000"/>
            <a:ext cx="701898" cy="7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A5AE69D0-B48B-4552-8885-C9BDFF984C88}"/>
              </a:ext>
            </a:extLst>
          </p:cNvPr>
          <p:cNvSpPr txBox="1"/>
          <p:nvPr/>
        </p:nvSpPr>
        <p:spPr>
          <a:xfrm>
            <a:off x="4681474" y="1751994"/>
            <a:ext cx="1010991" cy="369332"/>
          </a:xfrm>
          <a:prstGeom prst="rect">
            <a:avLst/>
          </a:prstGeom>
          <a:noFill/>
        </p:spPr>
        <p:txBody>
          <a:bodyPr wrap="square">
            <a:spAutoFit/>
          </a:bodyPr>
          <a:lstStyle/>
          <a:p>
            <a:r>
              <a:rPr lang="es-ES" sz="1800" dirty="0">
                <a:solidFill>
                  <a:srgbClr val="A31515"/>
                </a:solidFill>
                <a:latin typeface="Consolas" panose="020B0609020204030204" pitchFamily="49" charset="0"/>
              </a:rPr>
              <a:t>Label</a:t>
            </a:r>
            <a:endParaRPr lang="es-ES" dirty="0"/>
          </a:p>
        </p:txBody>
      </p:sp>
      <p:cxnSp>
        <p:nvCxnSpPr>
          <p:cNvPr id="16" name="Conector recto de flecha 15">
            <a:extLst>
              <a:ext uri="{FF2B5EF4-FFF2-40B4-BE49-F238E27FC236}">
                <a16:creationId xmlns:a16="http://schemas.microsoft.com/office/drawing/2014/main" id="{41626C45-8724-40D0-9290-1DFABEB4C439}"/>
              </a:ext>
            </a:extLst>
          </p:cNvPr>
          <p:cNvCxnSpPr>
            <a:cxnSpLocks/>
          </p:cNvCxnSpPr>
          <p:nvPr/>
        </p:nvCxnSpPr>
        <p:spPr>
          <a:xfrm flipV="1">
            <a:off x="3193965" y="2121326"/>
            <a:ext cx="1487509" cy="1017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9178E6D9-95CE-46B2-BC4A-CC0E8B6B48D2}"/>
              </a:ext>
            </a:extLst>
          </p:cNvPr>
          <p:cNvSpPr txBox="1"/>
          <p:nvPr/>
        </p:nvSpPr>
        <p:spPr>
          <a:xfrm>
            <a:off x="4681474" y="1237671"/>
            <a:ext cx="1780504" cy="369332"/>
          </a:xfrm>
          <a:prstGeom prst="rect">
            <a:avLst/>
          </a:prstGeom>
          <a:noFill/>
        </p:spPr>
        <p:txBody>
          <a:bodyPr wrap="square">
            <a:spAutoFit/>
          </a:bodyPr>
          <a:lstStyle/>
          <a:p>
            <a:r>
              <a:rPr lang="fr-FR" sz="1800" dirty="0">
                <a:solidFill>
                  <a:srgbClr val="A31515"/>
                </a:solidFill>
                <a:latin typeface="Consolas" panose="020B0609020204030204" pitchFamily="49" charset="0"/>
              </a:rPr>
              <a:t>Image</a:t>
            </a:r>
            <a:r>
              <a:rPr lang="fr-FR" sz="1800" dirty="0">
                <a:solidFill>
                  <a:srgbClr val="FF0000"/>
                </a:solidFill>
                <a:latin typeface="Consolas" panose="020B0609020204030204" pitchFamily="49" charset="0"/>
              </a:rPr>
              <a:t> Source</a:t>
            </a:r>
            <a:endParaRPr lang="es-ES" dirty="0"/>
          </a:p>
        </p:txBody>
      </p:sp>
      <p:cxnSp>
        <p:nvCxnSpPr>
          <p:cNvPr id="21" name="Conector recto de flecha 20">
            <a:extLst>
              <a:ext uri="{FF2B5EF4-FFF2-40B4-BE49-F238E27FC236}">
                <a16:creationId xmlns:a16="http://schemas.microsoft.com/office/drawing/2014/main" id="{CCFC41A9-CB6A-48AC-95CF-0D7E3C3A41D6}"/>
              </a:ext>
            </a:extLst>
          </p:cNvPr>
          <p:cNvCxnSpPr>
            <a:cxnSpLocks/>
          </p:cNvCxnSpPr>
          <p:nvPr/>
        </p:nvCxnSpPr>
        <p:spPr>
          <a:xfrm flipV="1">
            <a:off x="3053370" y="1506828"/>
            <a:ext cx="1724696" cy="766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652092E5-50D2-4AF3-95C8-472C27C5AABD}"/>
              </a:ext>
            </a:extLst>
          </p:cNvPr>
          <p:cNvSpPr txBox="1"/>
          <p:nvPr/>
        </p:nvSpPr>
        <p:spPr>
          <a:xfrm>
            <a:off x="4918661" y="4231560"/>
            <a:ext cx="885422" cy="369332"/>
          </a:xfrm>
          <a:prstGeom prst="rect">
            <a:avLst/>
          </a:prstGeom>
          <a:noFill/>
        </p:spPr>
        <p:txBody>
          <a:bodyPr wrap="square">
            <a:spAutoFit/>
          </a:bodyPr>
          <a:lstStyle/>
          <a:p>
            <a:r>
              <a:rPr lang="es-ES" sz="1800" dirty="0">
                <a:solidFill>
                  <a:srgbClr val="A31515"/>
                </a:solidFill>
                <a:latin typeface="Consolas" panose="020B0609020204030204" pitchFamily="49" charset="0"/>
              </a:rPr>
              <a:t>Label</a:t>
            </a:r>
            <a:endParaRPr lang="es-ES" dirty="0"/>
          </a:p>
        </p:txBody>
      </p:sp>
      <p:cxnSp>
        <p:nvCxnSpPr>
          <p:cNvPr id="26" name="Conector recto de flecha 25">
            <a:extLst>
              <a:ext uri="{FF2B5EF4-FFF2-40B4-BE49-F238E27FC236}">
                <a16:creationId xmlns:a16="http://schemas.microsoft.com/office/drawing/2014/main" id="{37872B75-B3E7-4740-8970-06CC7F02D4EF}"/>
              </a:ext>
            </a:extLst>
          </p:cNvPr>
          <p:cNvCxnSpPr>
            <a:cxnSpLocks/>
            <a:stCxn id="31" idx="1"/>
          </p:cNvCxnSpPr>
          <p:nvPr/>
        </p:nvCxnSpPr>
        <p:spPr>
          <a:xfrm>
            <a:off x="3881221" y="4289319"/>
            <a:ext cx="798490" cy="21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1224185C-A5B8-4C17-89BE-24B92A38CC32}"/>
              </a:ext>
            </a:extLst>
          </p:cNvPr>
          <p:cNvSpPr txBox="1"/>
          <p:nvPr/>
        </p:nvSpPr>
        <p:spPr>
          <a:xfrm>
            <a:off x="4734446" y="5166506"/>
            <a:ext cx="1368380" cy="369332"/>
          </a:xfrm>
          <a:prstGeom prst="rect">
            <a:avLst/>
          </a:prstGeom>
          <a:noFill/>
        </p:spPr>
        <p:txBody>
          <a:bodyPr wrap="square">
            <a:spAutoFit/>
          </a:bodyPr>
          <a:lstStyle/>
          <a:p>
            <a:r>
              <a:rPr lang="en-US" sz="1800" dirty="0">
                <a:solidFill>
                  <a:srgbClr val="A31515"/>
                </a:solidFill>
                <a:latin typeface="Consolas" panose="020B0609020204030204" pitchFamily="49" charset="0"/>
              </a:rPr>
              <a:t>Button</a:t>
            </a:r>
            <a:endParaRPr lang="es-ES" dirty="0"/>
          </a:p>
        </p:txBody>
      </p:sp>
      <p:sp>
        <p:nvSpPr>
          <p:cNvPr id="31" name="Cerrar llave 30">
            <a:extLst>
              <a:ext uri="{FF2B5EF4-FFF2-40B4-BE49-F238E27FC236}">
                <a16:creationId xmlns:a16="http://schemas.microsoft.com/office/drawing/2014/main" id="{3AFF37C4-8D38-426A-8C7D-778500C5B087}"/>
              </a:ext>
            </a:extLst>
          </p:cNvPr>
          <p:cNvSpPr/>
          <p:nvPr/>
        </p:nvSpPr>
        <p:spPr>
          <a:xfrm>
            <a:off x="3645185" y="3701720"/>
            <a:ext cx="236036" cy="11751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33" name="Conector recto de flecha 32">
            <a:extLst>
              <a:ext uri="{FF2B5EF4-FFF2-40B4-BE49-F238E27FC236}">
                <a16:creationId xmlns:a16="http://schemas.microsoft.com/office/drawing/2014/main" id="{FE22BCCC-55D5-4ED0-852E-88FF25BB3D3A}"/>
              </a:ext>
            </a:extLst>
          </p:cNvPr>
          <p:cNvCxnSpPr>
            <a:cxnSpLocks/>
            <a:endCxn id="28" idx="1"/>
          </p:cNvCxnSpPr>
          <p:nvPr/>
        </p:nvCxnSpPr>
        <p:spPr>
          <a:xfrm flipV="1">
            <a:off x="3773323" y="5351172"/>
            <a:ext cx="961123" cy="81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E118070B-D867-4821-8CD4-A04F8E4A5A11}"/>
              </a:ext>
            </a:extLst>
          </p:cNvPr>
          <p:cNvSpPr txBox="1"/>
          <p:nvPr/>
        </p:nvSpPr>
        <p:spPr>
          <a:xfrm>
            <a:off x="7255599" y="230529"/>
            <a:ext cx="4669590" cy="6555641"/>
          </a:xfrm>
          <a:prstGeom prst="rect">
            <a:avLst/>
          </a:prstGeom>
          <a:noFill/>
        </p:spPr>
        <p:txBody>
          <a:bodyPr wrap="square" rtlCol="0">
            <a:spAutoFit/>
          </a:bodyPr>
          <a:lstStyle/>
          <a:p>
            <a:pPr algn="ctr"/>
            <a:r>
              <a:rPr lang="en-US" sz="2800" dirty="0"/>
              <a:t>Aqui como vemos cada componente juega un papel, y la idea de usar estos controles en conjunto que ahora si nosotros nos colocamos encima de la aplicacion en todo el contorno azul podemos hacer Swipe  o deslizamientos en la pantalla de izquierda a derecha veremos como se desliza de un lado a otro la aplicacion mostrando cada una de las visualizaciones que hemos creado.</a:t>
            </a:r>
            <a:endParaRPr lang="es-ES" sz="2800" dirty="0"/>
          </a:p>
        </p:txBody>
      </p:sp>
      <p:pic>
        <p:nvPicPr>
          <p:cNvPr id="1028" name="Picture 4" descr="android1_1: 3. Gestos para el uso del dispositivo">
            <a:extLst>
              <a:ext uri="{FF2B5EF4-FFF2-40B4-BE49-F238E27FC236}">
                <a16:creationId xmlns:a16="http://schemas.microsoft.com/office/drawing/2014/main" id="{1C652643-3CF1-4394-B135-0746393054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61" t="11273" r="21915" b="9006"/>
          <a:stretch/>
        </p:blipFill>
        <p:spPr bwMode="auto">
          <a:xfrm>
            <a:off x="6032367" y="2121326"/>
            <a:ext cx="1046731" cy="14090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C Desire 530 - Gestos táctiles - HTC SUPPORT | HTC España">
            <a:extLst>
              <a:ext uri="{FF2B5EF4-FFF2-40B4-BE49-F238E27FC236}">
                <a16:creationId xmlns:a16="http://schemas.microsoft.com/office/drawing/2014/main" id="{CCE07641-3302-4C5F-87D9-4B38832E6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119" y="3434296"/>
            <a:ext cx="694590" cy="1304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FBF50A00-8978-4CC6-BBA1-C9FF334EF29B}"/>
              </a:ext>
            </a:extLst>
          </p:cNvPr>
          <p:cNvSpPr/>
          <p:nvPr/>
        </p:nvSpPr>
        <p:spPr>
          <a:xfrm>
            <a:off x="1199198" y="497915"/>
            <a:ext cx="2916296" cy="5600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BA9D7B2A-89B0-407B-95E1-DBA28A2AAEC7}"/>
              </a:ext>
            </a:extLst>
          </p:cNvPr>
          <p:cNvSpPr txBox="1"/>
          <p:nvPr/>
        </p:nvSpPr>
        <p:spPr>
          <a:xfrm>
            <a:off x="4880901" y="5858253"/>
            <a:ext cx="1846363" cy="369332"/>
          </a:xfrm>
          <a:prstGeom prst="rect">
            <a:avLst/>
          </a:prstGeom>
          <a:noFill/>
        </p:spPr>
        <p:txBody>
          <a:bodyPr wrap="square">
            <a:spAutoFit/>
          </a:bodyPr>
          <a:lstStyle/>
          <a:p>
            <a:r>
              <a:rPr lang="en-US" sz="1800" dirty="0">
                <a:solidFill>
                  <a:srgbClr val="A31515"/>
                </a:solidFill>
                <a:latin typeface="Consolas" panose="020B0609020204030204" pitchFamily="49" charset="0"/>
              </a:rPr>
              <a:t>Stacklayout</a:t>
            </a:r>
            <a:endParaRPr lang="es-ES" dirty="0"/>
          </a:p>
        </p:txBody>
      </p:sp>
      <p:cxnSp>
        <p:nvCxnSpPr>
          <p:cNvPr id="23" name="Conector recto de flecha 22">
            <a:extLst>
              <a:ext uri="{FF2B5EF4-FFF2-40B4-BE49-F238E27FC236}">
                <a16:creationId xmlns:a16="http://schemas.microsoft.com/office/drawing/2014/main" id="{FA188B8E-C56D-4AA2-ADC4-C26DA29B65A7}"/>
              </a:ext>
            </a:extLst>
          </p:cNvPr>
          <p:cNvCxnSpPr>
            <a:cxnSpLocks/>
            <a:endCxn id="22" idx="1"/>
          </p:cNvCxnSpPr>
          <p:nvPr/>
        </p:nvCxnSpPr>
        <p:spPr>
          <a:xfrm>
            <a:off x="4075690" y="5973420"/>
            <a:ext cx="805211" cy="6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571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46B8589-27CD-494F-8D9B-C34FAA54291A}"/>
              </a:ext>
            </a:extLst>
          </p:cNvPr>
          <p:cNvSpPr txBox="1"/>
          <p:nvPr/>
        </p:nvSpPr>
        <p:spPr>
          <a:xfrm>
            <a:off x="288866" y="335845"/>
            <a:ext cx="11423765" cy="6186309"/>
          </a:xfrm>
          <a:prstGeom prst="rect">
            <a:avLst/>
          </a:prstGeom>
          <a:noFill/>
        </p:spPr>
        <p:txBody>
          <a:bodyPr wrap="square">
            <a:spAutoFit/>
          </a:bodyPr>
          <a:lstStyle/>
          <a:p>
            <a:pPr algn="just"/>
            <a:r>
              <a:rPr lang="es-ES" sz="3200" b="1" i="0" dirty="0">
                <a:solidFill>
                  <a:srgbClr val="273B47"/>
                </a:solidFill>
                <a:effectLst/>
                <a:latin typeface="cooper_hewittmedium"/>
              </a:rPr>
              <a:t>Xamarin y Maui</a:t>
            </a:r>
          </a:p>
          <a:p>
            <a:pPr algn="just"/>
            <a:endParaRPr lang="es-ES" sz="2800" dirty="0"/>
          </a:p>
          <a:p>
            <a:pPr algn="just"/>
            <a:r>
              <a:rPr lang="es-ES" sz="2800" b="1" dirty="0"/>
              <a:t>Xamarin:</a:t>
            </a:r>
          </a:p>
          <a:p>
            <a:pPr algn="just"/>
            <a:endParaRPr lang="es-ES" sz="2800" dirty="0"/>
          </a:p>
          <a:p>
            <a:pPr algn="just"/>
            <a:r>
              <a:rPr lang="es-ES" sz="2800" b="1" dirty="0">
                <a:solidFill>
                  <a:srgbClr val="00B0F0"/>
                </a:solidFill>
                <a:effectLst>
                  <a:outerShdw blurRad="38100" dist="38100" dir="2700000" algn="tl">
                    <a:srgbClr val="000000">
                      <a:alpha val="43137"/>
                    </a:srgbClr>
                  </a:outerShdw>
                </a:effectLst>
              </a:rPr>
              <a:t>Xamarin</a:t>
            </a:r>
            <a:r>
              <a:rPr lang="es-ES" sz="2800" dirty="0"/>
              <a:t> es una plataforma de desarrollo de aplicaciones móviles que permite crear apps para Android e iOS usando  (C# y .NET), con un solo código base compartido.</a:t>
            </a:r>
          </a:p>
          <a:p>
            <a:pPr algn="just"/>
            <a:endParaRPr lang="es-ES" sz="2800" dirty="0"/>
          </a:p>
          <a:p>
            <a:pPr algn="just"/>
            <a:endParaRPr lang="es-ES" sz="2800" dirty="0"/>
          </a:p>
          <a:p>
            <a:pPr algn="just"/>
            <a:r>
              <a:rPr lang="es-ES" sz="2800" b="1" dirty="0"/>
              <a:t>.NET MAUI (Multiplatform App UI):</a:t>
            </a:r>
          </a:p>
          <a:p>
            <a:pPr algn="just"/>
            <a:endParaRPr lang="es-ES" sz="2800" dirty="0"/>
          </a:p>
          <a:p>
            <a:pPr algn="just"/>
            <a:r>
              <a:rPr lang="es-ES" sz="2800" b="1" dirty="0">
                <a:solidFill>
                  <a:srgbClr val="7030A0"/>
                </a:solidFill>
                <a:effectLst>
                  <a:outerShdw blurRad="38100" dist="38100" dir="2700000" algn="tl">
                    <a:srgbClr val="000000">
                      <a:alpha val="43137"/>
                    </a:srgbClr>
                  </a:outerShdw>
                </a:effectLst>
              </a:rPr>
              <a:t>MAUI</a:t>
            </a:r>
            <a:r>
              <a:rPr lang="es-ES" sz="2800" dirty="0"/>
              <a:t> es la evolución de  </a:t>
            </a:r>
            <a:r>
              <a:rPr lang="es-ES" sz="2800" b="1" dirty="0"/>
              <a:t>Xamarin.Forms </a:t>
            </a:r>
            <a:r>
              <a:rPr lang="es-ES" sz="2800" dirty="0"/>
              <a:t> y parte de .NET, diseñada para desarrollar aplicaciones con una única base de código que funcionen en  Android, iOS, Windows y Mac </a:t>
            </a:r>
          </a:p>
        </p:txBody>
      </p:sp>
      <p:pic>
        <p:nvPicPr>
          <p:cNvPr id="2050" name="Picture 2" descr="Xamarin Logo PNG Transparent &amp; SVG Vector - Freebie Supply">
            <a:extLst>
              <a:ext uri="{FF2B5EF4-FFF2-40B4-BE49-F238E27FC236}">
                <a16:creationId xmlns:a16="http://schemas.microsoft.com/office/drawing/2014/main" id="{D2ED7553-30AA-4AF1-BC0E-9FFEFEF55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178177"/>
            <a:ext cx="708660" cy="6313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playing Base64 encoded images in .NET MAUI · Gerald's blog about .NET, .NET  MAUI, Blazor, ASP.NET, Git, Azure and more!">
            <a:extLst>
              <a:ext uri="{FF2B5EF4-FFF2-40B4-BE49-F238E27FC236}">
                <a16:creationId xmlns:a16="http://schemas.microsoft.com/office/drawing/2014/main" id="{FAB62615-731F-4F03-9F68-375D61688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417" y="4135629"/>
            <a:ext cx="708661" cy="70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92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5F57742-02C1-441A-95D7-813CC50FB244}"/>
              </a:ext>
            </a:extLst>
          </p:cNvPr>
          <p:cNvSpPr txBox="1"/>
          <p:nvPr/>
        </p:nvSpPr>
        <p:spPr>
          <a:xfrm>
            <a:off x="0" y="1085215"/>
            <a:ext cx="12325082" cy="3231654"/>
          </a:xfrm>
          <a:prstGeom prst="rect">
            <a:avLst/>
          </a:prstGeom>
          <a:noFill/>
        </p:spPr>
        <p:txBody>
          <a:bodyPr wrap="square">
            <a:spAutoFit/>
          </a:bodyPr>
          <a:lstStyle/>
          <a:p>
            <a:r>
              <a:rPr lang="es-ES" sz="1200" dirty="0">
                <a:solidFill>
                  <a:srgbClr val="0000FF"/>
                </a:solidFill>
                <a:latin typeface="Consolas" panose="020B0609020204030204" pitchFamily="49" charset="0"/>
              </a:rPr>
              <a:t>&lt;</a:t>
            </a:r>
            <a:r>
              <a:rPr lang="es-ES" sz="1200" dirty="0">
                <a:solidFill>
                  <a:srgbClr val="A31515"/>
                </a:solidFill>
                <a:latin typeface="Consolas" panose="020B0609020204030204" pitchFamily="49" charset="0"/>
              </a:rPr>
              <a:t>Frame</a:t>
            </a:r>
            <a:r>
              <a:rPr lang="es-ES" sz="1200" dirty="0">
                <a:solidFill>
                  <a:srgbClr val="FF0000"/>
                </a:solidFill>
                <a:latin typeface="Consolas" panose="020B0609020204030204" pitchFamily="49" charset="0"/>
              </a:rPr>
              <a:t> WidthRequest</a:t>
            </a:r>
            <a:r>
              <a:rPr lang="es-ES" sz="1200" dirty="0">
                <a:solidFill>
                  <a:srgbClr val="0000FF"/>
                </a:solidFill>
                <a:latin typeface="Consolas" panose="020B0609020204030204" pitchFamily="49" charset="0"/>
              </a:rPr>
              <a:t>="330"</a:t>
            </a:r>
            <a:endParaRPr lang="es-ES" sz="1200" dirty="0">
              <a:solidFill>
                <a:srgbClr val="000000"/>
              </a:solidFill>
              <a:latin typeface="Consolas" panose="020B0609020204030204" pitchFamily="49" charset="0"/>
            </a:endParaRPr>
          </a:p>
          <a:p>
            <a:r>
              <a:rPr lang="es-ES" sz="1200" dirty="0">
                <a:solidFill>
                  <a:srgbClr val="FF0000"/>
                </a:solidFill>
                <a:latin typeface="Consolas" panose="020B0609020204030204" pitchFamily="49" charset="0"/>
              </a:rPr>
              <a:t>       HeightRequest</a:t>
            </a:r>
            <a:r>
              <a:rPr lang="es-ES" sz="1200" dirty="0">
                <a:solidFill>
                  <a:srgbClr val="0000FF"/>
                </a:solidFill>
                <a:latin typeface="Consolas" panose="020B0609020204030204" pitchFamily="49" charset="0"/>
              </a:rPr>
              <a:t>="600"&gt;</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a:solidFill>
                  <a:srgbClr val="A31515"/>
                </a:solidFill>
                <a:latin typeface="Consolas" panose="020B0609020204030204" pitchFamily="49" charset="0"/>
              </a:rPr>
              <a:t>FlexLayout</a:t>
            </a:r>
            <a:r>
              <a:rPr lang="es-ES" sz="1200" dirty="0">
                <a:solidFill>
                  <a:srgbClr val="FF0000"/>
                </a:solidFill>
                <a:latin typeface="Consolas" panose="020B0609020204030204" pitchFamily="49" charset="0"/>
              </a:rPr>
              <a:t> Direction</a:t>
            </a:r>
            <a:r>
              <a:rPr lang="es-ES" sz="1200" dirty="0">
                <a:solidFill>
                  <a:srgbClr val="0000FF"/>
                </a:solidFill>
                <a:latin typeface="Consolas" panose="020B0609020204030204" pitchFamily="49" charset="0"/>
              </a:rPr>
              <a:t>="Column"&gt;</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a:solidFill>
                  <a:srgbClr val="A31515"/>
                </a:solidFill>
                <a:latin typeface="Consolas" panose="020B0609020204030204" pitchFamily="49" charset="0"/>
              </a:rPr>
              <a:t>Label</a:t>
            </a:r>
            <a:r>
              <a:rPr lang="es-ES" sz="1200" dirty="0">
                <a:solidFill>
                  <a:srgbClr val="FF0000"/>
                </a:solidFill>
                <a:latin typeface="Consolas" panose="020B0609020204030204" pitchFamily="49" charset="0"/>
              </a:rPr>
              <a:t> Text</a:t>
            </a:r>
            <a:r>
              <a:rPr lang="es-ES" sz="1200" dirty="0">
                <a:solidFill>
                  <a:srgbClr val="0000FF"/>
                </a:solidFill>
                <a:latin typeface="Consolas" panose="020B0609020204030204" pitchFamily="49" charset="0"/>
              </a:rPr>
              <a:t>="Matt Mullenweg"</a:t>
            </a:r>
            <a:r>
              <a:rPr lang="es-ES" sz="1200" dirty="0">
                <a:solidFill>
                  <a:srgbClr val="FF0000"/>
                </a:solidFill>
                <a:latin typeface="Consolas" panose="020B0609020204030204" pitchFamily="49" charset="0"/>
              </a:rPr>
              <a:t> HorizontalTextAlignment</a:t>
            </a:r>
            <a:r>
              <a:rPr lang="es-ES" sz="1200" dirty="0">
                <a:solidFill>
                  <a:srgbClr val="0000FF"/>
                </a:solidFill>
                <a:latin typeface="Consolas" panose="020B0609020204030204" pitchFamily="49" charset="0"/>
              </a:rPr>
              <a:t>="Center"</a:t>
            </a:r>
            <a:r>
              <a:rPr lang="es-ES" sz="1200" dirty="0">
                <a:solidFill>
                  <a:srgbClr val="FF0000"/>
                </a:solidFill>
                <a:latin typeface="Consolas" panose="020B0609020204030204" pitchFamily="49" charset="0"/>
              </a:rPr>
              <a:t> FontSize</a:t>
            </a:r>
            <a:r>
              <a:rPr lang="es-ES" sz="1200" dirty="0">
                <a:solidFill>
                  <a:srgbClr val="0000FF"/>
                </a:solidFill>
                <a:latin typeface="Consolas" panose="020B0609020204030204" pitchFamily="49" charset="0"/>
              </a:rPr>
              <a:t>="35"</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Style</a:t>
            </a:r>
            <a:r>
              <a:rPr lang="es-ES" sz="1200" dirty="0">
                <a:solidFill>
                  <a:srgbClr val="0000FF"/>
                </a:solidFill>
                <a:latin typeface="Consolas" panose="020B0609020204030204" pitchFamily="49" charset="0"/>
              </a:rPr>
              <a:t>="{</a:t>
            </a:r>
            <a:r>
              <a:rPr lang="es-ES" sz="1200" dirty="0">
                <a:solidFill>
                  <a:srgbClr val="A31515"/>
                </a:solidFill>
                <a:latin typeface="Consolas" panose="020B0609020204030204" pitchFamily="49" charset="0"/>
              </a:rPr>
              <a:t>StaticResource</a:t>
            </a:r>
            <a:r>
              <a:rPr lang="es-ES" sz="1200" dirty="0">
                <a:solidFill>
                  <a:srgbClr val="FF0000"/>
                </a:solidFill>
                <a:latin typeface="Consolas" panose="020B0609020204030204" pitchFamily="49" charset="0"/>
              </a:rPr>
              <a:t> headerLabel</a:t>
            </a:r>
            <a:r>
              <a:rPr lang="es-ES" sz="1200" dirty="0">
                <a:solidFill>
                  <a:srgbClr val="0000FF"/>
                </a:solidFill>
                <a:latin typeface="Consolas" panose="020B0609020204030204" pitchFamily="49" charset="0"/>
              </a:rPr>
              <a:t>}" /&gt;</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a:solidFill>
                  <a:srgbClr val="A31515"/>
                </a:solidFill>
                <a:latin typeface="Consolas" panose="020B0609020204030204" pitchFamily="49" charset="0"/>
              </a:rPr>
              <a:t>Label</a:t>
            </a:r>
            <a:r>
              <a:rPr lang="es-ES" sz="1200" dirty="0">
                <a:solidFill>
                  <a:srgbClr val="FF0000"/>
                </a:solidFill>
                <a:latin typeface="Consolas" panose="020B0609020204030204" pitchFamily="49" charset="0"/>
              </a:rPr>
              <a:t> Text</a:t>
            </a:r>
            <a:r>
              <a:rPr lang="es-ES" sz="1200" dirty="0">
                <a:solidFill>
                  <a:srgbClr val="0000FF"/>
                </a:solidFill>
                <a:latin typeface="Consolas" panose="020B0609020204030204" pitchFamily="49" charset="0"/>
              </a:rPr>
              <a:t>="Matthew Charles Mullenweg es un programador estadounidense conocido por crear el sistema de gestión de                      </a:t>
            </a:r>
          </a:p>
          <a:p>
            <a:r>
              <a:rPr lang="es-ES" sz="1200" dirty="0">
                <a:solidFill>
                  <a:srgbClr val="0000FF"/>
                </a:solidFill>
                <a:latin typeface="Consolas" panose="020B0609020204030204" pitchFamily="49" charset="0"/>
              </a:rPr>
              <a:t>                        contenido WordPress. Nacimiento: 11 de enero de 1984 (edad 37 años), Houston, Texas, Estados Unidos"</a:t>
            </a:r>
            <a:r>
              <a:rPr lang="es-ES" sz="1200" dirty="0">
                <a:solidFill>
                  <a:srgbClr val="FF0000"/>
                </a:solidFill>
                <a:latin typeface="Consolas" panose="020B0609020204030204" pitchFamily="49" charset="0"/>
              </a:rPr>
              <a:t> FontFamily</a:t>
            </a:r>
            <a:r>
              <a:rPr lang="es-ES" sz="1200" dirty="0">
                <a:solidFill>
                  <a:srgbClr val="0000FF"/>
                </a:solidFill>
                <a:latin typeface="Consolas" panose="020B0609020204030204" pitchFamily="49" charset="0"/>
              </a:rPr>
              <a:t>="25"/&gt;</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a:solidFill>
                  <a:srgbClr val="A31515"/>
                </a:solidFill>
                <a:latin typeface="Consolas" panose="020B0609020204030204" pitchFamily="49" charset="0"/>
              </a:rPr>
              <a:t>Label</a:t>
            </a:r>
            <a:r>
              <a:rPr lang="es-ES" sz="1200" dirty="0">
                <a:solidFill>
                  <a:srgbClr val="FF0000"/>
                </a:solidFill>
                <a:latin typeface="Consolas" panose="020B0609020204030204" pitchFamily="49" charset="0"/>
              </a:rPr>
              <a:t> Text</a:t>
            </a:r>
            <a:r>
              <a:rPr lang="es-ES" sz="1200" dirty="0">
                <a:solidFill>
                  <a:srgbClr val="0000FF"/>
                </a:solidFill>
                <a:latin typeface="Consolas" panose="020B0609020204030204" pitchFamily="49" charset="0"/>
              </a:rPr>
              <a:t>="  &amp;#x2022; Conocido por: WordPress, Automattic"</a:t>
            </a:r>
            <a:r>
              <a:rPr lang="es-ES" sz="1200" dirty="0">
                <a:solidFill>
                  <a:srgbClr val="FF0000"/>
                </a:solidFill>
                <a:latin typeface="Consolas" panose="020B0609020204030204" pitchFamily="49" charset="0"/>
              </a:rPr>
              <a:t> FontFamily</a:t>
            </a:r>
            <a:r>
              <a:rPr lang="es-ES" sz="1200" dirty="0">
                <a:solidFill>
                  <a:srgbClr val="0000FF"/>
                </a:solidFill>
                <a:latin typeface="Consolas" panose="020B0609020204030204" pitchFamily="49" charset="0"/>
              </a:rPr>
              <a:t>="25"/&gt;</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a:solidFill>
                  <a:srgbClr val="A31515"/>
                </a:solidFill>
                <a:latin typeface="Consolas" panose="020B0609020204030204" pitchFamily="49" charset="0"/>
              </a:rPr>
              <a:t>Label</a:t>
            </a:r>
            <a:r>
              <a:rPr lang="es-ES" sz="1200" dirty="0">
                <a:solidFill>
                  <a:srgbClr val="FF0000"/>
                </a:solidFill>
                <a:latin typeface="Consolas" panose="020B0609020204030204" pitchFamily="49" charset="0"/>
              </a:rPr>
              <a:t> Text</a:t>
            </a:r>
            <a:r>
              <a:rPr lang="es-ES" sz="1200" dirty="0">
                <a:solidFill>
                  <a:srgbClr val="0000FF"/>
                </a:solidFill>
                <a:latin typeface="Consolas" panose="020B0609020204030204" pitchFamily="49" charset="0"/>
              </a:rPr>
              <a:t>="  &amp;#x2022; Padres: Louis Charles y Kathleen Mullenweg"</a:t>
            </a:r>
            <a:r>
              <a:rPr lang="es-ES" sz="1200" dirty="0">
                <a:solidFill>
                  <a:srgbClr val="FF0000"/>
                </a:solidFill>
                <a:latin typeface="Consolas" panose="020B0609020204030204" pitchFamily="49" charset="0"/>
              </a:rPr>
              <a:t> FontFamily</a:t>
            </a:r>
            <a:r>
              <a:rPr lang="es-ES" sz="1200" dirty="0">
                <a:solidFill>
                  <a:srgbClr val="0000FF"/>
                </a:solidFill>
                <a:latin typeface="Consolas" panose="020B0609020204030204" pitchFamily="49" charset="0"/>
              </a:rPr>
              <a:t>="25" /&gt;</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a:solidFill>
                  <a:srgbClr val="A31515"/>
                </a:solidFill>
                <a:latin typeface="Consolas" panose="020B0609020204030204" pitchFamily="49" charset="0"/>
              </a:rPr>
              <a:t>Label</a:t>
            </a:r>
            <a:r>
              <a:rPr lang="es-ES" sz="1200" dirty="0">
                <a:solidFill>
                  <a:srgbClr val="FF0000"/>
                </a:solidFill>
                <a:latin typeface="Consolas" panose="020B0609020204030204" pitchFamily="49" charset="0"/>
              </a:rPr>
              <a:t> Text</a:t>
            </a:r>
            <a:r>
              <a:rPr lang="es-ES" sz="1200" dirty="0">
                <a:solidFill>
                  <a:srgbClr val="0000FF"/>
                </a:solidFill>
                <a:latin typeface="Consolas" panose="020B0609020204030204" pitchFamily="49" charset="0"/>
              </a:rPr>
              <a:t>="  &amp;#x2022; Educación: Universidad de Houston."</a:t>
            </a:r>
            <a:r>
              <a:rPr lang="es-ES" sz="1200" dirty="0">
                <a:solidFill>
                  <a:srgbClr val="FF0000"/>
                </a:solidFill>
                <a:latin typeface="Consolas" panose="020B0609020204030204" pitchFamily="49" charset="0"/>
              </a:rPr>
              <a:t> FontFamily</a:t>
            </a:r>
            <a:r>
              <a:rPr lang="es-ES" sz="1200" dirty="0">
                <a:solidFill>
                  <a:srgbClr val="0000FF"/>
                </a:solidFill>
                <a:latin typeface="Consolas" panose="020B0609020204030204" pitchFamily="49" charset="0"/>
              </a:rPr>
              <a:t>="25"/&gt;</a:t>
            </a:r>
            <a:endParaRPr lang="es-ES"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&lt;</a:t>
            </a:r>
            <a:r>
              <a:rPr lang="fr-FR" sz="1200" dirty="0">
                <a:solidFill>
                  <a:srgbClr val="A31515"/>
                </a:solidFill>
                <a:latin typeface="Consolas" panose="020B0609020204030204" pitchFamily="49" charset="0"/>
              </a:rPr>
              <a:t>Image</a:t>
            </a:r>
            <a:r>
              <a:rPr lang="fr-FR" sz="1200" dirty="0">
                <a:solidFill>
                  <a:srgbClr val="FF0000"/>
                </a:solidFill>
                <a:latin typeface="Consolas" panose="020B0609020204030204" pitchFamily="49" charset="0"/>
              </a:rPr>
              <a:t> Source</a:t>
            </a:r>
            <a:r>
              <a:rPr lang="fr-FR" sz="1200" dirty="0">
                <a:solidFill>
                  <a:srgbClr val="0000FF"/>
                </a:solidFill>
                <a:latin typeface="Consolas" panose="020B0609020204030204" pitchFamily="49" charset="0"/>
              </a:rPr>
              <a:t>="https://cdn.facesofopensource.com/wp-content/uploads/2018/10/02182707/mm.mattmullenweg29772-1.jpg"</a:t>
            </a:r>
            <a:endParaRPr lang="fr-FR"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WidthRequest</a:t>
            </a:r>
            <a:r>
              <a:rPr lang="es-ES" sz="1200" dirty="0">
                <a:solidFill>
                  <a:srgbClr val="0000FF"/>
                </a:solidFill>
                <a:latin typeface="Consolas" panose="020B0609020204030204" pitchFamily="49" charset="0"/>
              </a:rPr>
              <a:t>="280"</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HeightRequest</a:t>
            </a:r>
            <a:r>
              <a:rPr lang="es-ES" sz="1200" dirty="0">
                <a:solidFill>
                  <a:srgbClr val="0000FF"/>
                </a:solidFill>
                <a:latin typeface="Consolas" panose="020B0609020204030204" pitchFamily="49" charset="0"/>
              </a:rPr>
              <a:t>="200" /&gt;</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a:solidFill>
                  <a:srgbClr val="A31515"/>
                </a:solidFill>
                <a:latin typeface="Consolas" panose="020B0609020204030204" pitchFamily="49" charset="0"/>
              </a:rPr>
              <a:t>Label</a:t>
            </a:r>
            <a:r>
              <a:rPr lang="es-ES" sz="1200" dirty="0">
                <a:solidFill>
                  <a:srgbClr val="FF0000"/>
                </a:solidFill>
                <a:latin typeface="Consolas" panose="020B0609020204030204" pitchFamily="49" charset="0"/>
              </a:rPr>
              <a:t> FlexLayout.Grow</a:t>
            </a:r>
            <a:r>
              <a:rPr lang="es-ES" sz="1200" dirty="0">
                <a:solidFill>
                  <a:srgbClr val="0000FF"/>
                </a:solidFill>
                <a:latin typeface="Consolas" panose="020B0609020204030204" pitchFamily="49" charset="0"/>
              </a:rPr>
              <a:t>="1" /&gt;</a:t>
            </a:r>
            <a:endParaRPr lang="es-E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Button</a:t>
            </a:r>
            <a:r>
              <a:rPr lang="en-US" sz="1200" dirty="0">
                <a:solidFill>
                  <a:srgbClr val="FF0000"/>
                </a:solidFill>
                <a:latin typeface="Consolas" panose="020B0609020204030204" pitchFamily="49" charset="0"/>
              </a:rPr>
              <a:t> x</a:t>
            </a:r>
            <a:r>
              <a:rPr lang="en-US" sz="1200" dirty="0">
                <a:solidFill>
                  <a:srgbClr val="0000FF"/>
                </a:solidFill>
                <a:latin typeface="Consolas" panose="020B0609020204030204" pitchFamily="49" charset="0"/>
              </a:rPr>
              <a:t>:</a:t>
            </a:r>
            <a:r>
              <a:rPr lang="en-US" sz="1200" dirty="0">
                <a:solidFill>
                  <a:srgbClr val="FF0000"/>
                </a:solidFill>
                <a:latin typeface="Consolas" panose="020B0609020204030204" pitchFamily="49" charset="0"/>
              </a:rPr>
              <a:t>Name</a:t>
            </a:r>
            <a:r>
              <a:rPr lang="en-US" sz="1200" dirty="0">
                <a:solidFill>
                  <a:srgbClr val="0000FF"/>
                </a:solidFill>
                <a:latin typeface="Consolas" panose="020B0609020204030204" pitchFamily="49" charset="0"/>
              </a:rPr>
              <a:t>="btnLeerMas3"</a:t>
            </a:r>
            <a:r>
              <a:rPr lang="en-US" sz="1200" dirty="0">
                <a:solidFill>
                  <a:srgbClr val="FF0000"/>
                </a:solidFill>
                <a:latin typeface="Consolas" panose="020B0609020204030204" pitchFamily="49" charset="0"/>
              </a:rPr>
              <a:t> Clicked</a:t>
            </a:r>
            <a:r>
              <a:rPr lang="en-US" sz="1200" dirty="0">
                <a:solidFill>
                  <a:srgbClr val="0000FF"/>
                </a:solidFill>
                <a:latin typeface="Consolas" panose="020B0609020204030204" pitchFamily="49" charset="0"/>
              </a:rPr>
              <a:t>="btnLeerMas3_Clicked" /&gt;</a:t>
            </a:r>
            <a:endParaRPr lang="en-U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a:solidFill>
                  <a:srgbClr val="A31515"/>
                </a:solidFill>
                <a:latin typeface="Consolas" panose="020B0609020204030204" pitchFamily="49" charset="0"/>
              </a:rPr>
              <a:t>FlexLayout</a:t>
            </a:r>
            <a:r>
              <a:rPr lang="es-ES" sz="1200" dirty="0">
                <a:solidFill>
                  <a:srgbClr val="0000FF"/>
                </a:solidFill>
                <a:latin typeface="Consolas" panose="020B0609020204030204" pitchFamily="49" charset="0"/>
              </a:rPr>
              <a:t>&gt;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&lt;/</a:t>
            </a:r>
            <a:r>
              <a:rPr lang="es-ES" sz="1200" dirty="0">
                <a:solidFill>
                  <a:srgbClr val="A31515"/>
                </a:solidFill>
                <a:latin typeface="Consolas" panose="020B0609020204030204" pitchFamily="49" charset="0"/>
              </a:rPr>
              <a:t>Frame</a:t>
            </a:r>
            <a:r>
              <a:rPr lang="es-ES" sz="1200" dirty="0">
                <a:solidFill>
                  <a:srgbClr val="0000FF"/>
                </a:solidFill>
                <a:latin typeface="Consolas" panose="020B0609020204030204" pitchFamily="49" charset="0"/>
              </a:rPr>
              <a:t>&gt;</a:t>
            </a:r>
            <a:endParaRPr lang="es-ES" sz="1200" dirty="0"/>
          </a:p>
        </p:txBody>
      </p:sp>
      <p:cxnSp>
        <p:nvCxnSpPr>
          <p:cNvPr id="7" name="Conector recto de flecha 6">
            <a:extLst>
              <a:ext uri="{FF2B5EF4-FFF2-40B4-BE49-F238E27FC236}">
                <a16:creationId xmlns:a16="http://schemas.microsoft.com/office/drawing/2014/main" id="{ADCEC4C3-998B-4FC3-B7B0-CF3B27A26979}"/>
              </a:ext>
            </a:extLst>
          </p:cNvPr>
          <p:cNvCxnSpPr/>
          <p:nvPr/>
        </p:nvCxnSpPr>
        <p:spPr>
          <a:xfrm flipV="1">
            <a:off x="2266681" y="436325"/>
            <a:ext cx="1906073" cy="634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2DCDCB23-F2C3-4DFA-9FE2-604C40322E68}"/>
              </a:ext>
            </a:extLst>
          </p:cNvPr>
          <p:cNvSpPr txBox="1"/>
          <p:nvPr/>
        </p:nvSpPr>
        <p:spPr>
          <a:xfrm>
            <a:off x="4198513" y="231820"/>
            <a:ext cx="2472743" cy="369332"/>
          </a:xfrm>
          <a:prstGeom prst="rect">
            <a:avLst/>
          </a:prstGeom>
          <a:noFill/>
        </p:spPr>
        <p:txBody>
          <a:bodyPr wrap="square" rtlCol="0">
            <a:spAutoFit/>
          </a:bodyPr>
          <a:lstStyle/>
          <a:p>
            <a:r>
              <a:rPr lang="en-US" dirty="0"/>
              <a:t>Ancho Pantalla del movil</a:t>
            </a:r>
            <a:endParaRPr lang="es-ES" dirty="0"/>
          </a:p>
        </p:txBody>
      </p:sp>
      <p:sp>
        <p:nvSpPr>
          <p:cNvPr id="9" name="CuadroTexto 8">
            <a:extLst>
              <a:ext uri="{FF2B5EF4-FFF2-40B4-BE49-F238E27FC236}">
                <a16:creationId xmlns:a16="http://schemas.microsoft.com/office/drawing/2014/main" id="{5BB845EE-DECE-483D-9234-F15C680B638A}"/>
              </a:ext>
            </a:extLst>
          </p:cNvPr>
          <p:cNvSpPr txBox="1"/>
          <p:nvPr/>
        </p:nvSpPr>
        <p:spPr>
          <a:xfrm>
            <a:off x="4134118" y="753552"/>
            <a:ext cx="2472743" cy="369332"/>
          </a:xfrm>
          <a:prstGeom prst="rect">
            <a:avLst/>
          </a:prstGeom>
          <a:noFill/>
        </p:spPr>
        <p:txBody>
          <a:bodyPr wrap="square" rtlCol="0">
            <a:spAutoFit/>
          </a:bodyPr>
          <a:lstStyle/>
          <a:p>
            <a:r>
              <a:rPr lang="en-US" dirty="0"/>
              <a:t>Alto Pantalla del movil</a:t>
            </a:r>
            <a:endParaRPr lang="es-ES" dirty="0"/>
          </a:p>
        </p:txBody>
      </p:sp>
      <p:cxnSp>
        <p:nvCxnSpPr>
          <p:cNvPr id="10" name="Conector recto de flecha 9">
            <a:extLst>
              <a:ext uri="{FF2B5EF4-FFF2-40B4-BE49-F238E27FC236}">
                <a16:creationId xmlns:a16="http://schemas.microsoft.com/office/drawing/2014/main" id="{804C66F6-4A1A-4796-9D57-17FA36FEE993}"/>
              </a:ext>
            </a:extLst>
          </p:cNvPr>
          <p:cNvCxnSpPr>
            <a:cxnSpLocks/>
            <a:endCxn id="9" idx="1"/>
          </p:cNvCxnSpPr>
          <p:nvPr/>
        </p:nvCxnSpPr>
        <p:spPr>
          <a:xfrm flipV="1">
            <a:off x="2266681" y="938218"/>
            <a:ext cx="1867437" cy="464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E690FA62-F546-4652-A08B-15A22369CD7B}"/>
              </a:ext>
            </a:extLst>
          </p:cNvPr>
          <p:cNvSpPr txBox="1"/>
          <p:nvPr/>
        </p:nvSpPr>
        <p:spPr>
          <a:xfrm>
            <a:off x="8384146" y="291887"/>
            <a:ext cx="3438660" cy="923330"/>
          </a:xfrm>
          <a:prstGeom prst="rect">
            <a:avLst/>
          </a:prstGeom>
          <a:noFill/>
        </p:spPr>
        <p:txBody>
          <a:bodyPr wrap="square" rtlCol="0">
            <a:spAutoFit/>
          </a:bodyPr>
          <a:lstStyle/>
          <a:p>
            <a:pPr algn="ctr"/>
            <a:r>
              <a:rPr lang="en-US" dirty="0"/>
              <a:t>Depende de cada uno ajustar estos parametros de acuerdo al movil.</a:t>
            </a:r>
            <a:endParaRPr lang="es-ES" dirty="0"/>
          </a:p>
        </p:txBody>
      </p:sp>
      <p:sp>
        <p:nvSpPr>
          <p:cNvPr id="14" name="Flecha: a la derecha 13">
            <a:extLst>
              <a:ext uri="{FF2B5EF4-FFF2-40B4-BE49-F238E27FC236}">
                <a16:creationId xmlns:a16="http://schemas.microsoft.com/office/drawing/2014/main" id="{42F303F3-D5CA-4E5A-82C7-B605A08A5679}"/>
              </a:ext>
            </a:extLst>
          </p:cNvPr>
          <p:cNvSpPr/>
          <p:nvPr/>
        </p:nvSpPr>
        <p:spPr>
          <a:xfrm>
            <a:off x="7083380" y="421848"/>
            <a:ext cx="1146220" cy="572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9875CA48-21CD-4EDB-9E46-0995997B6A3C}"/>
              </a:ext>
            </a:extLst>
          </p:cNvPr>
          <p:cNvSpPr txBox="1"/>
          <p:nvPr/>
        </p:nvSpPr>
        <p:spPr>
          <a:xfrm>
            <a:off x="152400" y="76200"/>
            <a:ext cx="1906073" cy="646331"/>
          </a:xfrm>
          <a:prstGeom prst="rect">
            <a:avLst/>
          </a:prstGeom>
          <a:noFill/>
        </p:spPr>
        <p:txBody>
          <a:bodyPr wrap="square" rtlCol="0">
            <a:spAutoFit/>
          </a:bodyPr>
          <a:lstStyle/>
          <a:p>
            <a:r>
              <a:rPr lang="es-ES" sz="3600" b="1" u="sng" dirty="0">
                <a:solidFill>
                  <a:srgbClr val="FF0000"/>
                </a:solidFill>
                <a:effectLst>
                  <a:outerShdw blurRad="38100" dist="38100" dir="2700000" algn="tl">
                    <a:srgbClr val="000000">
                      <a:alpha val="43137"/>
                    </a:srgbClr>
                  </a:outerShdw>
                </a:effectLst>
              </a:rPr>
              <a:t>Notas:</a:t>
            </a:r>
            <a:endParaRPr lang="es-DO" sz="3600" b="1" u="sng"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43106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252E4D-3529-44D6-90F5-3D2201D6DAC8}"/>
              </a:ext>
            </a:extLst>
          </p:cNvPr>
          <p:cNvPicPr>
            <a:picLocks noChangeAspect="1"/>
          </p:cNvPicPr>
          <p:nvPr/>
        </p:nvPicPr>
        <p:blipFill>
          <a:blip r:embed="rId2"/>
          <a:stretch>
            <a:fillRect/>
          </a:stretch>
        </p:blipFill>
        <p:spPr>
          <a:xfrm>
            <a:off x="49797" y="576644"/>
            <a:ext cx="2412295" cy="5618511"/>
          </a:xfrm>
          <a:prstGeom prst="rect">
            <a:avLst/>
          </a:prstGeom>
        </p:spPr>
      </p:pic>
      <p:pic>
        <p:nvPicPr>
          <p:cNvPr id="4" name="Picture 3">
            <a:extLst>
              <a:ext uri="{FF2B5EF4-FFF2-40B4-BE49-F238E27FC236}">
                <a16:creationId xmlns:a16="http://schemas.microsoft.com/office/drawing/2014/main" id="{C26F6DE5-9478-40AC-98FB-01501533FF34}"/>
              </a:ext>
            </a:extLst>
          </p:cNvPr>
          <p:cNvPicPr>
            <a:picLocks noChangeAspect="1"/>
          </p:cNvPicPr>
          <p:nvPr/>
        </p:nvPicPr>
        <p:blipFill>
          <a:blip r:embed="rId3"/>
          <a:stretch>
            <a:fillRect/>
          </a:stretch>
        </p:blipFill>
        <p:spPr>
          <a:xfrm>
            <a:off x="2462092" y="576644"/>
            <a:ext cx="2412295" cy="5618511"/>
          </a:xfrm>
          <a:prstGeom prst="rect">
            <a:avLst/>
          </a:prstGeom>
        </p:spPr>
      </p:pic>
      <p:pic>
        <p:nvPicPr>
          <p:cNvPr id="6" name="Picture 5">
            <a:extLst>
              <a:ext uri="{FF2B5EF4-FFF2-40B4-BE49-F238E27FC236}">
                <a16:creationId xmlns:a16="http://schemas.microsoft.com/office/drawing/2014/main" id="{05216938-D07F-46E7-BF78-755B9AD782DD}"/>
              </a:ext>
            </a:extLst>
          </p:cNvPr>
          <p:cNvPicPr>
            <a:picLocks noChangeAspect="1"/>
          </p:cNvPicPr>
          <p:nvPr/>
        </p:nvPicPr>
        <p:blipFill>
          <a:blip r:embed="rId4"/>
          <a:stretch>
            <a:fillRect/>
          </a:stretch>
        </p:blipFill>
        <p:spPr>
          <a:xfrm>
            <a:off x="4840014" y="576643"/>
            <a:ext cx="2661195" cy="5618511"/>
          </a:xfrm>
          <a:prstGeom prst="rect">
            <a:avLst/>
          </a:prstGeom>
        </p:spPr>
      </p:pic>
      <p:pic>
        <p:nvPicPr>
          <p:cNvPr id="8" name="Picture 7">
            <a:extLst>
              <a:ext uri="{FF2B5EF4-FFF2-40B4-BE49-F238E27FC236}">
                <a16:creationId xmlns:a16="http://schemas.microsoft.com/office/drawing/2014/main" id="{EBB2EA83-B53C-477F-9197-82C83C7A967E}"/>
              </a:ext>
            </a:extLst>
          </p:cNvPr>
          <p:cNvPicPr>
            <a:picLocks noChangeAspect="1"/>
          </p:cNvPicPr>
          <p:nvPr/>
        </p:nvPicPr>
        <p:blipFill>
          <a:blip r:embed="rId5"/>
          <a:stretch>
            <a:fillRect/>
          </a:stretch>
        </p:blipFill>
        <p:spPr>
          <a:xfrm>
            <a:off x="7351986" y="576644"/>
            <a:ext cx="2377922" cy="5618511"/>
          </a:xfrm>
          <a:prstGeom prst="rect">
            <a:avLst/>
          </a:prstGeom>
        </p:spPr>
      </p:pic>
      <p:pic>
        <p:nvPicPr>
          <p:cNvPr id="10" name="Picture 9">
            <a:extLst>
              <a:ext uri="{FF2B5EF4-FFF2-40B4-BE49-F238E27FC236}">
                <a16:creationId xmlns:a16="http://schemas.microsoft.com/office/drawing/2014/main" id="{2124D127-B4C1-4CE9-9DC0-CBFEC662F6E2}"/>
              </a:ext>
            </a:extLst>
          </p:cNvPr>
          <p:cNvPicPr>
            <a:picLocks noChangeAspect="1"/>
          </p:cNvPicPr>
          <p:nvPr/>
        </p:nvPicPr>
        <p:blipFill>
          <a:blip r:embed="rId6"/>
          <a:stretch>
            <a:fillRect/>
          </a:stretch>
        </p:blipFill>
        <p:spPr>
          <a:xfrm>
            <a:off x="9729908" y="576645"/>
            <a:ext cx="2377922" cy="5618511"/>
          </a:xfrm>
          <a:prstGeom prst="rect">
            <a:avLst/>
          </a:prstGeom>
        </p:spPr>
      </p:pic>
      <p:sp>
        <p:nvSpPr>
          <p:cNvPr id="11" name="TextBox 10">
            <a:extLst>
              <a:ext uri="{FF2B5EF4-FFF2-40B4-BE49-F238E27FC236}">
                <a16:creationId xmlns:a16="http://schemas.microsoft.com/office/drawing/2014/main" id="{077102E6-320F-4882-A54F-16A26960CB37}"/>
              </a:ext>
            </a:extLst>
          </p:cNvPr>
          <p:cNvSpPr txBox="1"/>
          <p:nvPr/>
        </p:nvSpPr>
        <p:spPr>
          <a:xfrm>
            <a:off x="405734" y="140808"/>
            <a:ext cx="11529753" cy="369332"/>
          </a:xfrm>
          <a:prstGeom prst="rect">
            <a:avLst/>
          </a:prstGeom>
          <a:noFill/>
        </p:spPr>
        <p:txBody>
          <a:bodyPr wrap="square" rtlCol="0">
            <a:spAutoFit/>
          </a:bodyPr>
          <a:lstStyle/>
          <a:p>
            <a:r>
              <a:rPr lang="en-US" dirty="0"/>
              <a:t>Al deslizar o hacer Swipe en la aplicacion  veremos como se desplaza hacia derecha o izquierda, mostrando las pantallas</a:t>
            </a:r>
            <a:endParaRPr lang="es-DO" dirty="0"/>
          </a:p>
        </p:txBody>
      </p:sp>
    </p:spTree>
    <p:extLst>
      <p:ext uri="{BB962C8B-B14F-4D97-AF65-F5344CB8AC3E}">
        <p14:creationId xmlns:p14="http://schemas.microsoft.com/office/powerpoint/2010/main" val="2420472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199326" y="421778"/>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270303" y="1761856"/>
            <a:ext cx="3847568" cy="4401205"/>
          </a:xfrm>
          <a:prstGeom prst="rect">
            <a:avLst/>
          </a:prstGeom>
          <a:noFill/>
        </p:spPr>
        <p:txBody>
          <a:bodyPr wrap="square" rtlCol="0">
            <a:spAutoFit/>
          </a:bodyPr>
          <a:lstStyle/>
          <a:p>
            <a:pPr algn="ctr"/>
            <a:r>
              <a:rPr lang="en-US" sz="2800" b="1" dirty="0">
                <a:solidFill>
                  <a:srgbClr val="000000"/>
                </a:solidFill>
              </a:rPr>
              <a:t>Hacer tu App con el tema que mas te llame la atension, pueden ser personajes de la vida real o ficticio, o marcas de ropas, equipo de pelota, video juegos, novelas o el tema que mas te guste, libros, juegos, etc.</a:t>
            </a:r>
            <a:endParaRPr lang="es-ES" sz="28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8491439" y="2192743"/>
            <a:ext cx="3280895" cy="3539430"/>
          </a:xfrm>
          <a:prstGeom prst="rect">
            <a:avLst/>
          </a:prstGeom>
          <a:noFill/>
        </p:spPr>
        <p:txBody>
          <a:bodyPr wrap="square" rtlCol="0">
            <a:spAutoFit/>
          </a:bodyPr>
          <a:lstStyle>
            <a:defPPr>
              <a:defRPr lang="es-DO"/>
            </a:defPPr>
            <a:lvl1pPr algn="ctr">
              <a:defRPr sz="2800" b="1">
                <a:solidFill>
                  <a:srgbClr val="000000"/>
                </a:solidFill>
              </a:defRPr>
            </a:lvl1pPr>
          </a:lstStyle>
          <a:p>
            <a:r>
              <a:rPr lang="en-US" dirty="0"/>
              <a:t>En Xamarin utilizando las mismas tecnicas que hemos utilizado, y compartirla con los demas estudiantes y en la plataforma de la Universidad.</a:t>
            </a:r>
            <a:endParaRPr lang="es-ES" dirty="0"/>
          </a:p>
        </p:txBody>
      </p:sp>
    </p:spTree>
    <p:extLst>
      <p:ext uri="{BB962C8B-B14F-4D97-AF65-F5344CB8AC3E}">
        <p14:creationId xmlns:p14="http://schemas.microsoft.com/office/powerpoint/2010/main" val="1577325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cias en Gracias - GIF Animado | REYGIF">
            <a:extLst>
              <a:ext uri="{FF2B5EF4-FFF2-40B4-BE49-F238E27FC236}">
                <a16:creationId xmlns:a16="http://schemas.microsoft.com/office/drawing/2014/main" id="{27967DE0-AC61-4A0D-A282-8E398E01A53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40280" y="1260157"/>
            <a:ext cx="7711439" cy="433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118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A14303-405B-422C-BFAC-626AE6CC3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198" y="0"/>
            <a:ext cx="2916296" cy="6858000"/>
          </a:xfrm>
          <a:prstGeom prst="rect">
            <a:avLst/>
          </a:prstGeom>
        </p:spPr>
      </p:pic>
      <p:cxnSp>
        <p:nvCxnSpPr>
          <p:cNvPr id="7" name="Conector recto de flecha 6">
            <a:extLst>
              <a:ext uri="{FF2B5EF4-FFF2-40B4-BE49-F238E27FC236}">
                <a16:creationId xmlns:a16="http://schemas.microsoft.com/office/drawing/2014/main" id="{F068553B-9763-4413-819E-3D07B087C505}"/>
              </a:ext>
            </a:extLst>
          </p:cNvPr>
          <p:cNvCxnSpPr/>
          <p:nvPr/>
        </p:nvCxnSpPr>
        <p:spPr>
          <a:xfrm flipV="1">
            <a:off x="4115494" y="759854"/>
            <a:ext cx="881513" cy="218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F1D4DB19-B159-451D-AA09-612319B274A3}"/>
              </a:ext>
            </a:extLst>
          </p:cNvPr>
          <p:cNvCxnSpPr>
            <a:cxnSpLocks/>
          </p:cNvCxnSpPr>
          <p:nvPr/>
        </p:nvCxnSpPr>
        <p:spPr>
          <a:xfrm>
            <a:off x="3979576" y="3429000"/>
            <a:ext cx="701898" cy="79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41626C45-8724-40D0-9290-1DFABEB4C439}"/>
              </a:ext>
            </a:extLst>
          </p:cNvPr>
          <p:cNvCxnSpPr>
            <a:cxnSpLocks/>
          </p:cNvCxnSpPr>
          <p:nvPr/>
        </p:nvCxnSpPr>
        <p:spPr>
          <a:xfrm flipV="1">
            <a:off x="3193965" y="2121326"/>
            <a:ext cx="1487509" cy="1017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CCFC41A9-CB6A-48AC-95CF-0D7E3C3A41D6}"/>
              </a:ext>
            </a:extLst>
          </p:cNvPr>
          <p:cNvCxnSpPr>
            <a:cxnSpLocks/>
          </p:cNvCxnSpPr>
          <p:nvPr/>
        </p:nvCxnSpPr>
        <p:spPr>
          <a:xfrm flipV="1">
            <a:off x="3053370" y="1506828"/>
            <a:ext cx="1724696" cy="766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37872B75-B3E7-4740-8970-06CC7F02D4EF}"/>
              </a:ext>
            </a:extLst>
          </p:cNvPr>
          <p:cNvCxnSpPr>
            <a:cxnSpLocks/>
            <a:stCxn id="31" idx="1"/>
          </p:cNvCxnSpPr>
          <p:nvPr/>
        </p:nvCxnSpPr>
        <p:spPr>
          <a:xfrm>
            <a:off x="3881221" y="4289319"/>
            <a:ext cx="798490" cy="21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errar llave 30">
            <a:extLst>
              <a:ext uri="{FF2B5EF4-FFF2-40B4-BE49-F238E27FC236}">
                <a16:creationId xmlns:a16="http://schemas.microsoft.com/office/drawing/2014/main" id="{3AFF37C4-8D38-426A-8C7D-778500C5B087}"/>
              </a:ext>
            </a:extLst>
          </p:cNvPr>
          <p:cNvSpPr/>
          <p:nvPr/>
        </p:nvSpPr>
        <p:spPr>
          <a:xfrm>
            <a:off x="3645185" y="3701720"/>
            <a:ext cx="236036" cy="11751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33" name="Conector recto de flecha 32">
            <a:extLst>
              <a:ext uri="{FF2B5EF4-FFF2-40B4-BE49-F238E27FC236}">
                <a16:creationId xmlns:a16="http://schemas.microsoft.com/office/drawing/2014/main" id="{FE22BCCC-55D5-4ED0-852E-88FF25BB3D3A}"/>
              </a:ext>
            </a:extLst>
          </p:cNvPr>
          <p:cNvCxnSpPr>
            <a:cxnSpLocks/>
          </p:cNvCxnSpPr>
          <p:nvPr/>
        </p:nvCxnSpPr>
        <p:spPr>
          <a:xfrm flipV="1">
            <a:off x="3773323" y="5351172"/>
            <a:ext cx="961123" cy="81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HTC Desire 530 - Gestos táctiles - HTC SUPPORT | HTC España">
            <a:extLst>
              <a:ext uri="{FF2B5EF4-FFF2-40B4-BE49-F238E27FC236}">
                <a16:creationId xmlns:a16="http://schemas.microsoft.com/office/drawing/2014/main" id="{CCE07641-3302-4C5F-87D9-4B38832E6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3948" y="2776581"/>
            <a:ext cx="694590" cy="1304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FBF50A00-8978-4CC6-BBA1-C9FF334EF29B}"/>
              </a:ext>
            </a:extLst>
          </p:cNvPr>
          <p:cNvSpPr/>
          <p:nvPr/>
        </p:nvSpPr>
        <p:spPr>
          <a:xfrm>
            <a:off x="1199198" y="497915"/>
            <a:ext cx="2916296" cy="56002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3" name="Conector recto de flecha 22">
            <a:extLst>
              <a:ext uri="{FF2B5EF4-FFF2-40B4-BE49-F238E27FC236}">
                <a16:creationId xmlns:a16="http://schemas.microsoft.com/office/drawing/2014/main" id="{FA188B8E-C56D-4AA2-ADC4-C26DA29B65A7}"/>
              </a:ext>
            </a:extLst>
          </p:cNvPr>
          <p:cNvCxnSpPr>
            <a:cxnSpLocks/>
          </p:cNvCxnSpPr>
          <p:nvPr/>
        </p:nvCxnSpPr>
        <p:spPr>
          <a:xfrm>
            <a:off x="4075690" y="5973420"/>
            <a:ext cx="805211" cy="6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D206C1F4-C33A-6BA6-EBB1-D5063C7B0FD8}"/>
              </a:ext>
            </a:extLst>
          </p:cNvPr>
          <p:cNvCxnSpPr/>
          <p:nvPr/>
        </p:nvCxnSpPr>
        <p:spPr>
          <a:xfrm>
            <a:off x="4846044" y="894679"/>
            <a:ext cx="260080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AD42114D-5AB9-5A3A-819A-97B8C29F4584}"/>
              </a:ext>
            </a:extLst>
          </p:cNvPr>
          <p:cNvCxnSpPr/>
          <p:nvPr/>
        </p:nvCxnSpPr>
        <p:spPr>
          <a:xfrm>
            <a:off x="4846043" y="1623151"/>
            <a:ext cx="260080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3CDBD54F-E59D-79CE-B9FB-D36F233ABEC7}"/>
              </a:ext>
            </a:extLst>
          </p:cNvPr>
          <p:cNvCxnSpPr/>
          <p:nvPr/>
        </p:nvCxnSpPr>
        <p:spPr>
          <a:xfrm>
            <a:off x="4846043" y="2273726"/>
            <a:ext cx="260080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92F9EECE-6CBE-10FF-A7D9-0CEAA4681BCA}"/>
              </a:ext>
            </a:extLst>
          </p:cNvPr>
          <p:cNvCxnSpPr/>
          <p:nvPr/>
        </p:nvCxnSpPr>
        <p:spPr>
          <a:xfrm>
            <a:off x="4778066" y="3591992"/>
            <a:ext cx="260080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C56804B0-AE4E-328A-A185-5CBC4E90FB4C}"/>
              </a:ext>
            </a:extLst>
          </p:cNvPr>
          <p:cNvCxnSpPr/>
          <p:nvPr/>
        </p:nvCxnSpPr>
        <p:spPr>
          <a:xfrm>
            <a:off x="4778066" y="4567519"/>
            <a:ext cx="260080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15F83D78-CFA3-8E44-9302-6A4F1E310A63}"/>
              </a:ext>
            </a:extLst>
          </p:cNvPr>
          <p:cNvCxnSpPr/>
          <p:nvPr/>
        </p:nvCxnSpPr>
        <p:spPr>
          <a:xfrm>
            <a:off x="4760424" y="5432964"/>
            <a:ext cx="260080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6D607FBE-8637-2BF2-3056-AE857BC5FA71}"/>
              </a:ext>
            </a:extLst>
          </p:cNvPr>
          <p:cNvCxnSpPr/>
          <p:nvPr/>
        </p:nvCxnSpPr>
        <p:spPr>
          <a:xfrm>
            <a:off x="4795598" y="6179911"/>
            <a:ext cx="260080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6568F784-DAD3-0B6F-6A4B-B59D688BE137}"/>
              </a:ext>
            </a:extLst>
          </p:cNvPr>
          <p:cNvCxnSpPr/>
          <p:nvPr/>
        </p:nvCxnSpPr>
        <p:spPr>
          <a:xfrm>
            <a:off x="8577072" y="4567519"/>
            <a:ext cx="3127248"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0687853C-494F-3AA6-29D3-B5700E1B583C}"/>
              </a:ext>
            </a:extLst>
          </p:cNvPr>
          <p:cNvSpPr txBox="1"/>
          <p:nvPr/>
        </p:nvSpPr>
        <p:spPr>
          <a:xfrm>
            <a:off x="9198864" y="3207944"/>
            <a:ext cx="2505456" cy="369332"/>
          </a:xfrm>
          <a:prstGeom prst="rect">
            <a:avLst/>
          </a:prstGeom>
          <a:noFill/>
        </p:spPr>
        <p:txBody>
          <a:bodyPr wrap="square" rtlCol="0">
            <a:spAutoFit/>
          </a:bodyPr>
          <a:lstStyle/>
          <a:p>
            <a:r>
              <a:rPr lang="es-DO" dirty="0"/>
              <a:t>Que significa esto:</a:t>
            </a:r>
          </a:p>
        </p:txBody>
      </p:sp>
      <p:sp>
        <p:nvSpPr>
          <p:cNvPr id="35" name="Flecha: hacia abajo 34">
            <a:extLst>
              <a:ext uri="{FF2B5EF4-FFF2-40B4-BE49-F238E27FC236}">
                <a16:creationId xmlns:a16="http://schemas.microsoft.com/office/drawing/2014/main" id="{CF1D24DF-3B67-4DF8-1CB5-C4D85A1963F3}"/>
              </a:ext>
            </a:extLst>
          </p:cNvPr>
          <p:cNvSpPr/>
          <p:nvPr/>
        </p:nvSpPr>
        <p:spPr>
          <a:xfrm>
            <a:off x="9976104" y="3577276"/>
            <a:ext cx="237744" cy="486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131433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1351698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69054" y="205675"/>
            <a:ext cx="9670917"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 y Maui</a:t>
            </a:r>
          </a:p>
        </p:txBody>
      </p:sp>
      <p:sp>
        <p:nvSpPr>
          <p:cNvPr id="5" name="Rectángulo 4"/>
          <p:cNvSpPr/>
          <p:nvPr/>
        </p:nvSpPr>
        <p:spPr>
          <a:xfrm>
            <a:off x="345203" y="1543975"/>
            <a:ext cx="11501594" cy="4893647"/>
          </a:xfrm>
          <a:prstGeom prst="rect">
            <a:avLst/>
          </a:prstGeom>
        </p:spPr>
        <p:txBody>
          <a:bodyPr wrap="square">
            <a:spAutoFit/>
          </a:bodyPr>
          <a:lstStyle/>
          <a:p>
            <a:pPr algn="just"/>
            <a:r>
              <a:rPr lang="es-ES" sz="2400" b="1" i="0" dirty="0">
                <a:effectLst/>
                <a:highlight>
                  <a:srgbClr val="FFFF00"/>
                </a:highlight>
              </a:rPr>
              <a:t>Xamarin.Forms y .NET MAUI:</a:t>
            </a:r>
          </a:p>
          <a:p>
            <a:pPr algn="just"/>
            <a:endParaRPr lang="es-ES" sz="2400" b="1" i="0" dirty="0">
              <a:effectLst/>
              <a:highlight>
                <a:srgbClr val="FFFF00"/>
              </a:highlight>
            </a:endParaRPr>
          </a:p>
          <a:p>
            <a:pPr algn="just"/>
            <a:r>
              <a:rPr lang="es-ES" sz="2400" b="1" i="0" dirty="0">
                <a:effectLst/>
                <a:highlight>
                  <a:srgbClr val="00FFFF"/>
                </a:highlight>
              </a:rPr>
              <a:t>Xamarin.Forms</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Ofrece una amplia gama de controles para crear interfaces de usuario.</a:t>
            </a:r>
          </a:p>
          <a:p>
            <a:pPr marL="342900" indent="-342900" algn="just">
              <a:buFont typeface="Wingdings" panose="05000000000000000000" pitchFamily="2" charset="2"/>
              <a:buChar char="ü"/>
            </a:pPr>
            <a:r>
              <a:rPr lang="es-ES" sz="2400" b="1" i="0" dirty="0">
                <a:effectLst/>
              </a:rPr>
              <a:t>Renderers: </a:t>
            </a:r>
            <a:r>
              <a:rPr lang="es-ES" sz="2400" b="0" i="0" dirty="0">
                <a:effectLst/>
              </a:rPr>
              <a:t>Utiliza Renderers para traducir los controles de Xamarin.Forms a controles nativos en cada plataforma (iOS, Android, etc.).</a:t>
            </a:r>
          </a:p>
          <a:p>
            <a:pPr algn="just"/>
            <a:r>
              <a:rPr lang="es-ES" sz="2400" b="1" i="0" dirty="0">
                <a:effectLst/>
                <a:highlight>
                  <a:srgbClr val="FF00FF"/>
                </a:highlight>
              </a:rPr>
              <a:t>.NET MAUI</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Similar a Xamarin.Forms, ofrece una amplia gama de controles para interfaces de usuario.</a:t>
            </a:r>
          </a:p>
          <a:p>
            <a:pPr marL="342900" indent="-342900" algn="just">
              <a:buFont typeface="Wingdings" panose="05000000000000000000" pitchFamily="2" charset="2"/>
              <a:buChar char="ü"/>
            </a:pPr>
            <a:r>
              <a:rPr lang="es-ES" sz="2400" b="1" i="0" dirty="0">
                <a:effectLst/>
              </a:rPr>
              <a:t>Handlers: </a:t>
            </a:r>
            <a:r>
              <a:rPr lang="es-ES" sz="2400" b="0" i="0" dirty="0">
                <a:effectLst/>
              </a:rPr>
              <a:t>En lugar de Renderers, .NET MAUI utiliza Handlers, que proporcionan mayor flexibilidad y reutilización de código, permitiendo una personalización más avanzada y mejor optimización.</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016766" y="803277"/>
            <a:ext cx="3477345" cy="9774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isplaying Base64 encoded images in .NET MAUI · Gerald's blog about .NET, .NET  MAUI, Blazor, ASP.NET, Git, Azure and more!">
            <a:extLst>
              <a:ext uri="{FF2B5EF4-FFF2-40B4-BE49-F238E27FC236}">
                <a16:creationId xmlns:a16="http://schemas.microsoft.com/office/drawing/2014/main" id="{C8056DF3-F637-431E-AA1E-26DA0D74D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111" y="682385"/>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5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FD6D997-AAB0-41B0-A8CE-8FA0972AC19C}"/>
              </a:ext>
            </a:extLst>
          </p:cNvPr>
          <p:cNvSpPr txBox="1"/>
          <p:nvPr/>
        </p:nvSpPr>
        <p:spPr>
          <a:xfrm>
            <a:off x="473824" y="335846"/>
            <a:ext cx="11546379" cy="5816977"/>
          </a:xfrm>
          <a:prstGeom prst="rect">
            <a:avLst/>
          </a:prstGeom>
          <a:noFill/>
        </p:spPr>
        <p:txBody>
          <a:bodyPr wrap="square">
            <a:spAutoFit/>
          </a:bodyPr>
          <a:lstStyle/>
          <a:p>
            <a:r>
              <a:rPr lang="es-DO" sz="2800" b="1" dirty="0"/>
              <a:t># Comparación entre Xamarin y .NET MAUI</a:t>
            </a:r>
          </a:p>
          <a:p>
            <a:endParaRPr lang="es-DO" sz="2000" dirty="0"/>
          </a:p>
          <a:p>
            <a:r>
              <a:rPr lang="es-DO" sz="2800" b="1" dirty="0">
                <a:solidFill>
                  <a:srgbClr val="00B0F0"/>
                </a:solidFill>
                <a:effectLst>
                  <a:outerShdw blurRad="38100" dist="38100" dir="2700000" algn="tl">
                    <a:srgbClr val="000000">
                      <a:alpha val="43137"/>
                    </a:srgbClr>
                  </a:outerShdw>
                </a:effectLst>
              </a:rPr>
              <a:t>## Xamarin:</a:t>
            </a:r>
            <a:br>
              <a:rPr lang="es-DO" sz="2800" b="1" dirty="0">
                <a:solidFill>
                  <a:srgbClr val="00B0F0"/>
                </a:solidFill>
                <a:effectLst>
                  <a:outerShdw blurRad="38100" dist="38100" dir="2700000" algn="tl">
                    <a:srgbClr val="000000">
                      <a:alpha val="43137"/>
                    </a:srgbClr>
                  </a:outerShdw>
                </a:effectLst>
              </a:rPr>
            </a:br>
            <a:endParaRPr lang="es-DO" sz="2800" b="1" dirty="0">
              <a:solidFill>
                <a:srgbClr val="00B0F0"/>
              </a:solidFill>
              <a:effectLst>
                <a:outerShdw blurRad="38100" dist="38100" dir="2700000" algn="tl">
                  <a:srgbClr val="000000">
                    <a:alpha val="43137"/>
                  </a:srgbClr>
                </a:outerShdw>
              </a:effectLst>
            </a:endParaRPr>
          </a:p>
          <a:p>
            <a:r>
              <a:rPr lang="es-DO" sz="2000" dirty="0"/>
              <a:t>- ✅ Desarrollar aplicaciones móviles para  Android e iOS usando C#.</a:t>
            </a:r>
          </a:p>
          <a:p>
            <a:r>
              <a:rPr lang="es-DO" sz="2000" dirty="0"/>
              <a:t>- ✅ Compartir código entre plataformas con  Xamarin.Forms .</a:t>
            </a:r>
          </a:p>
          <a:p>
            <a:r>
              <a:rPr lang="es-DO" sz="2000" dirty="0"/>
              <a:t>- ✅ Integrar características nativas mediante  Xamarin.Essentials .</a:t>
            </a:r>
          </a:p>
          <a:p>
            <a:r>
              <a:rPr lang="es-DO" sz="2000" dirty="0"/>
              <a:t>- ✅ Utilizar  Xamarin.Android  y  Xamarin.iOS  para mayor control.</a:t>
            </a:r>
          </a:p>
          <a:p>
            <a:r>
              <a:rPr lang="es-DO" sz="2000" dirty="0"/>
              <a:t>- ✅ Desplegar aplicaciones en dispositivos móviles.</a:t>
            </a:r>
          </a:p>
          <a:p>
            <a:endParaRPr lang="es-DO" sz="2000" dirty="0"/>
          </a:p>
          <a:p>
            <a:r>
              <a:rPr lang="es-DO" sz="2400" b="1" dirty="0">
                <a:solidFill>
                  <a:srgbClr val="7030A0"/>
                </a:solidFill>
                <a:effectLst>
                  <a:outerShdw blurRad="38100" dist="38100" dir="2700000" algn="tl">
                    <a:srgbClr val="000000">
                      <a:alpha val="43137"/>
                    </a:srgbClr>
                  </a:outerShdw>
                </a:effectLst>
              </a:rPr>
              <a:t>## .NET MAUI:</a:t>
            </a:r>
          </a:p>
          <a:p>
            <a:endParaRPr lang="es-DO" sz="2400" b="1" dirty="0">
              <a:solidFill>
                <a:srgbClr val="7030A0"/>
              </a:solidFill>
              <a:effectLst>
                <a:outerShdw blurRad="38100" dist="38100" dir="2700000" algn="tl">
                  <a:srgbClr val="000000">
                    <a:alpha val="43137"/>
                  </a:srgbClr>
                </a:outerShdw>
              </a:effectLst>
            </a:endParaRPr>
          </a:p>
          <a:p>
            <a:r>
              <a:rPr lang="es-DO" sz="2000" dirty="0"/>
              <a:t>- 🚀 Desarrollar aplicaciones con  una sola base de código  para </a:t>
            </a:r>
            <a:r>
              <a:rPr lang="es-DO" sz="2000" dirty="0">
                <a:highlight>
                  <a:srgbClr val="00FF00"/>
                </a:highlight>
              </a:rPr>
              <a:t>Android</a:t>
            </a:r>
            <a:r>
              <a:rPr lang="es-DO" sz="2000" dirty="0"/>
              <a:t>, </a:t>
            </a:r>
            <a:r>
              <a:rPr lang="es-DO" sz="2000" dirty="0">
                <a:highlight>
                  <a:srgbClr val="808080"/>
                </a:highlight>
              </a:rPr>
              <a:t>iOS</a:t>
            </a:r>
            <a:r>
              <a:rPr lang="es-DO" sz="2000" dirty="0"/>
              <a:t>, </a:t>
            </a:r>
            <a:r>
              <a:rPr lang="es-DO" sz="2000" dirty="0">
                <a:highlight>
                  <a:srgbClr val="00FFFF"/>
                </a:highlight>
              </a:rPr>
              <a:t>Windows</a:t>
            </a:r>
            <a:r>
              <a:rPr lang="es-DO" sz="2000" dirty="0"/>
              <a:t> y </a:t>
            </a:r>
            <a:r>
              <a:rPr lang="es-DO" sz="2000" dirty="0">
                <a:highlight>
                  <a:srgbClr val="C0C0C0"/>
                </a:highlight>
              </a:rPr>
              <a:t>Mac</a:t>
            </a:r>
            <a:r>
              <a:rPr lang="es-DO" sz="2000" dirty="0"/>
              <a:t> .</a:t>
            </a:r>
          </a:p>
          <a:p>
            <a:r>
              <a:rPr lang="es-DO" sz="2000" dirty="0"/>
              <a:t>- 🚀 Mejor estructura de proyecto con integración en  .NET 6+ y todas las demas actualizadas .</a:t>
            </a:r>
          </a:p>
          <a:p>
            <a:r>
              <a:rPr lang="es-DO" sz="2000" dirty="0"/>
              <a:t>- 🚀 Controles gráficos mejorados y gestión más fluida de UI.</a:t>
            </a:r>
          </a:p>
          <a:p>
            <a:r>
              <a:rPr lang="es-DO" sz="2000" dirty="0"/>
              <a:t>- 🚀 Mejor rendimiento y menor tamaño de las aplicaciones.</a:t>
            </a:r>
          </a:p>
          <a:p>
            <a:r>
              <a:rPr lang="es-DO" sz="2000" dirty="0"/>
              <a:t>- 🚀 Uso de  </a:t>
            </a:r>
            <a:r>
              <a:rPr lang="es-DO" sz="2000" b="1" dirty="0"/>
              <a:t>Blazor</a:t>
            </a:r>
            <a:r>
              <a:rPr lang="es-DO" sz="2000" dirty="0"/>
              <a:t> para compartir código entre web y móvil.</a:t>
            </a:r>
          </a:p>
        </p:txBody>
      </p:sp>
    </p:spTree>
    <p:extLst>
      <p:ext uri="{BB962C8B-B14F-4D97-AF65-F5344CB8AC3E}">
        <p14:creationId xmlns:p14="http://schemas.microsoft.com/office/powerpoint/2010/main" val="4248408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5E73498-9E04-449D-9BEB-F323ACA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3" y="2212970"/>
            <a:ext cx="11742234" cy="326428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23C71E4-B282-4400-8FB0-55B02BB89047}"/>
              </a:ext>
            </a:extLst>
          </p:cNvPr>
          <p:cNvSpPr txBox="1"/>
          <p:nvPr/>
        </p:nvSpPr>
        <p:spPr>
          <a:xfrm>
            <a:off x="213173" y="1122216"/>
            <a:ext cx="11624151" cy="830997"/>
          </a:xfrm>
          <a:prstGeom prst="rect">
            <a:avLst/>
          </a:prstGeom>
          <a:noFill/>
        </p:spPr>
        <p:txBody>
          <a:bodyPr wrap="square">
            <a:spAutoFit/>
          </a:bodyPr>
          <a:lstStyle/>
          <a:p>
            <a:pPr algn="ctr"/>
            <a:r>
              <a:rPr lang="es-ES" sz="2400" b="1" dirty="0"/>
              <a:t>Son plantillas que representan las distintas pantallas de una aplicación, cada una con su propio contenido y funcionalidad.</a:t>
            </a:r>
            <a:endParaRPr lang="es-DO" sz="2400" b="1" dirty="0"/>
          </a:p>
        </p:txBody>
      </p:sp>
      <p:sp>
        <p:nvSpPr>
          <p:cNvPr id="5" name="CuadroTexto 4">
            <a:extLst>
              <a:ext uri="{FF2B5EF4-FFF2-40B4-BE49-F238E27FC236}">
                <a16:creationId xmlns:a16="http://schemas.microsoft.com/office/drawing/2014/main" id="{F737D746-D604-4429-9062-3B75A9B11F09}"/>
              </a:ext>
            </a:extLst>
          </p:cNvPr>
          <p:cNvSpPr txBox="1"/>
          <p:nvPr/>
        </p:nvSpPr>
        <p:spPr>
          <a:xfrm>
            <a:off x="1720734" y="232756"/>
            <a:ext cx="8936182" cy="646331"/>
          </a:xfrm>
          <a:prstGeom prst="rect">
            <a:avLst/>
          </a:prstGeom>
          <a:noFill/>
        </p:spPr>
        <p:txBody>
          <a:bodyPr wrap="square" rtlCol="0">
            <a:spAutoFit/>
          </a:bodyPr>
          <a:lstStyle/>
          <a:p>
            <a:pPr algn="ctr"/>
            <a:r>
              <a:rPr lang="es-ES" sz="3600" b="1" dirty="0"/>
              <a:t>Las Paginas en </a:t>
            </a:r>
            <a:r>
              <a:rPr lang="es-ES" sz="3600" b="1" dirty="0">
                <a:solidFill>
                  <a:srgbClr val="00B0F0"/>
                </a:solidFill>
              </a:rPr>
              <a:t>Xamarin</a:t>
            </a:r>
            <a:r>
              <a:rPr lang="es-ES" sz="3600" b="1" dirty="0"/>
              <a:t> y </a:t>
            </a:r>
            <a:r>
              <a:rPr lang="es-ES" sz="3600" b="1" dirty="0">
                <a:solidFill>
                  <a:srgbClr val="CC00FF"/>
                </a:solidFill>
              </a:rPr>
              <a:t>Maui </a:t>
            </a:r>
            <a:endParaRPr lang="es-DO" sz="3600" b="1" dirty="0">
              <a:solidFill>
                <a:srgbClr val="CC00FF"/>
              </a:solidFill>
            </a:endParaRPr>
          </a:p>
        </p:txBody>
      </p:sp>
      <p:sp>
        <p:nvSpPr>
          <p:cNvPr id="3" name="CuadroTexto 2">
            <a:extLst>
              <a:ext uri="{FF2B5EF4-FFF2-40B4-BE49-F238E27FC236}">
                <a16:creationId xmlns:a16="http://schemas.microsoft.com/office/drawing/2014/main" id="{36885327-A498-4C52-8AFE-5BD593BA40C6}"/>
              </a:ext>
            </a:extLst>
          </p:cNvPr>
          <p:cNvSpPr txBox="1"/>
          <p:nvPr/>
        </p:nvSpPr>
        <p:spPr>
          <a:xfrm>
            <a:off x="3183774" y="6225134"/>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2090850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Xamarinの共有プロジェクトでXamarin.Forms 3.0を使う - はつねの日記">
            <a:extLst>
              <a:ext uri="{FF2B5EF4-FFF2-40B4-BE49-F238E27FC236}">
                <a16:creationId xmlns:a16="http://schemas.microsoft.com/office/drawing/2014/main" id="{799C170F-87FB-49CB-AD19-DE020AA6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049014"/>
            <a:ext cx="7922030" cy="521456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2AE844A-005E-4A0A-AE28-403F2239E8F6}"/>
              </a:ext>
            </a:extLst>
          </p:cNvPr>
          <p:cNvSpPr txBox="1"/>
          <p:nvPr/>
        </p:nvSpPr>
        <p:spPr>
          <a:xfrm>
            <a:off x="2510444" y="149629"/>
            <a:ext cx="7390014" cy="646331"/>
          </a:xfrm>
          <a:prstGeom prst="rect">
            <a:avLst/>
          </a:prstGeom>
          <a:noFill/>
        </p:spPr>
        <p:txBody>
          <a:bodyPr wrap="square" rtlCol="0">
            <a:spAutoFit/>
          </a:bodyPr>
          <a:lstStyle/>
          <a:p>
            <a:pPr algn="ctr"/>
            <a:r>
              <a:rPr lang="es-ES" sz="3600" b="1" dirty="0"/>
              <a:t>Los Layouts  En </a:t>
            </a:r>
            <a:r>
              <a:rPr lang="es-ES" sz="3600" b="1" dirty="0">
                <a:solidFill>
                  <a:srgbClr val="00B0F0"/>
                </a:solidFill>
              </a:rPr>
              <a:t>Xamarin</a:t>
            </a:r>
            <a:r>
              <a:rPr lang="es-ES" sz="3600" b="1" dirty="0"/>
              <a:t> y </a:t>
            </a:r>
            <a:r>
              <a:rPr lang="es-ES" sz="3600" b="1" dirty="0">
                <a:solidFill>
                  <a:srgbClr val="CC00FF"/>
                </a:solidFill>
              </a:rPr>
              <a:t>Maui</a:t>
            </a:r>
            <a:endParaRPr lang="es-DO" sz="3600" b="1" dirty="0"/>
          </a:p>
        </p:txBody>
      </p:sp>
      <p:sp>
        <p:nvSpPr>
          <p:cNvPr id="12" name="CuadroTexto 11">
            <a:extLst>
              <a:ext uri="{FF2B5EF4-FFF2-40B4-BE49-F238E27FC236}">
                <a16:creationId xmlns:a16="http://schemas.microsoft.com/office/drawing/2014/main" id="{8CD3820B-4B07-4DC6-82E4-E4CEF80CD5A0}"/>
              </a:ext>
            </a:extLst>
          </p:cNvPr>
          <p:cNvSpPr txBox="1"/>
          <p:nvPr/>
        </p:nvSpPr>
        <p:spPr>
          <a:xfrm>
            <a:off x="316144" y="687345"/>
            <a:ext cx="11403819" cy="400110"/>
          </a:xfrm>
          <a:prstGeom prst="rect">
            <a:avLst/>
          </a:prstGeom>
          <a:noFill/>
        </p:spPr>
        <p:txBody>
          <a:bodyPr wrap="square">
            <a:spAutoFit/>
          </a:bodyPr>
          <a:lstStyle/>
          <a:p>
            <a:pPr algn="ctr"/>
            <a:r>
              <a:rPr lang="es-ES" sz="2000" b="1" dirty="0"/>
              <a:t>Son contenedores que organizan y gestionan cómo se disponen los controles dentro de una página.</a:t>
            </a:r>
            <a:endParaRPr lang="es-DO" sz="2000" b="1" dirty="0"/>
          </a:p>
        </p:txBody>
      </p:sp>
      <p:sp>
        <p:nvSpPr>
          <p:cNvPr id="5" name="CuadroTexto 4">
            <a:extLst>
              <a:ext uri="{FF2B5EF4-FFF2-40B4-BE49-F238E27FC236}">
                <a16:creationId xmlns:a16="http://schemas.microsoft.com/office/drawing/2014/main" id="{40B2686E-2E55-4F3A-840F-DF855F033732}"/>
              </a:ext>
            </a:extLst>
          </p:cNvPr>
          <p:cNvSpPr txBox="1"/>
          <p:nvPr/>
        </p:nvSpPr>
        <p:spPr>
          <a:xfrm>
            <a:off x="3013002" y="6349826"/>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184648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8191345"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a:t>
            </a:r>
          </a:p>
        </p:txBody>
      </p:sp>
      <p:sp>
        <p:nvSpPr>
          <p:cNvPr id="5" name="Rectángulo 4"/>
          <p:cNvSpPr/>
          <p:nvPr/>
        </p:nvSpPr>
        <p:spPr>
          <a:xfrm>
            <a:off x="560174" y="2454527"/>
            <a:ext cx="11236410" cy="1815882"/>
          </a:xfrm>
          <a:prstGeom prst="rect">
            <a:avLst/>
          </a:prstGeom>
        </p:spPr>
        <p:txBody>
          <a:bodyPr wrap="square">
            <a:spAutoFit/>
          </a:bodyPr>
          <a:lstStyle/>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8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rotWithShape="1">
          <a:blip r:embed="rId2"/>
          <a:srcRect l="2081" t="1770" r="2261" b="4330"/>
          <a:stretch/>
        </p:blipFill>
        <p:spPr>
          <a:xfrm>
            <a:off x="178676" y="805566"/>
            <a:ext cx="11109436" cy="5917324"/>
          </a:xfrm>
          <a:prstGeom prst="rect">
            <a:avLst/>
          </a:prstGeom>
        </p:spPr>
      </p:pic>
      <p:sp>
        <p:nvSpPr>
          <p:cNvPr id="4" name="CuadroTexto 3">
            <a:extLst>
              <a:ext uri="{FF2B5EF4-FFF2-40B4-BE49-F238E27FC236}">
                <a16:creationId xmlns:a16="http://schemas.microsoft.com/office/drawing/2014/main" id="{0BB2889C-36BA-4C6F-B215-76BD4546D9E0}"/>
              </a:ext>
            </a:extLst>
          </p:cNvPr>
          <p:cNvSpPr txBox="1"/>
          <p:nvPr/>
        </p:nvSpPr>
        <p:spPr>
          <a:xfrm>
            <a:off x="2743200" y="205402"/>
            <a:ext cx="9270124" cy="1200329"/>
          </a:xfrm>
          <a:prstGeom prst="rect">
            <a:avLst/>
          </a:prstGeom>
          <a:noFill/>
        </p:spPr>
        <p:txBody>
          <a:bodyPr wrap="square">
            <a:spAutoFit/>
          </a:bodyPr>
          <a:lstStyle/>
          <a:p>
            <a:pPr algn="just"/>
            <a:r>
              <a:rPr lang="es-ES" dirty="0"/>
              <a:t>Los Controles en Xamarin y MAUI son elementos de la interfaz de usuario (UI) que permiten interactuar con la aplicación, como botones, etiquetas, campos de texto, listas, entre otros. Cada control tiene una funcionalidad específica, como mostrar datos, recibir entradas del usuario o ejecutar acciones.</a:t>
            </a:r>
            <a:endParaRPr lang="es-DO" dirty="0"/>
          </a:p>
        </p:txBody>
      </p:sp>
    </p:spTree>
    <p:extLst>
      <p:ext uri="{BB962C8B-B14F-4D97-AF65-F5344CB8AC3E}">
        <p14:creationId xmlns:p14="http://schemas.microsoft.com/office/powerpoint/2010/main" val="2593008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1057</TotalTime>
  <Words>4854</Words>
  <Application>Microsoft Office PowerPoint</Application>
  <PresentationFormat>Panorámica</PresentationFormat>
  <Paragraphs>465</Paragraphs>
  <Slides>35</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35</vt:i4>
      </vt:variant>
    </vt:vector>
  </HeadingPairs>
  <TitlesOfParts>
    <vt:vector size="48" baseType="lpstr">
      <vt:lpstr>72 Condensed</vt:lpstr>
      <vt:lpstr>Arial</vt:lpstr>
      <vt:lpstr>Arial Unicode MS</vt:lpstr>
      <vt:lpstr>Arimo</vt:lpstr>
      <vt:lpstr>Calibri</vt:lpstr>
      <vt:lpstr>Calibri Light</vt:lpstr>
      <vt:lpstr>Consolas</vt:lpstr>
      <vt:lpstr>cooper_hewittmedium</vt:lpstr>
      <vt:lpstr>Inter</vt:lpstr>
      <vt:lpstr>Lato</vt:lpstr>
      <vt:lpstr>Söhne</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Juancito Pena Vizcaino</dc:creator>
  <cp:lastModifiedBy>Juancito Peña Vizcaino</cp:lastModifiedBy>
  <cp:revision>48</cp:revision>
  <dcterms:created xsi:type="dcterms:W3CDTF">2021-03-17T03:57:20Z</dcterms:created>
  <dcterms:modified xsi:type="dcterms:W3CDTF">2025-04-04T17:31:48Z</dcterms:modified>
</cp:coreProperties>
</file>